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39"/>
  </p:notesMasterIdLst>
  <p:sldIdLst>
    <p:sldId id="256" r:id="rId2"/>
    <p:sldId id="265" r:id="rId3"/>
    <p:sldId id="299" r:id="rId4"/>
    <p:sldId id="257" r:id="rId5"/>
    <p:sldId id="298" r:id="rId6"/>
    <p:sldId id="258" r:id="rId7"/>
    <p:sldId id="287" r:id="rId8"/>
    <p:sldId id="259" r:id="rId9"/>
    <p:sldId id="260" r:id="rId10"/>
    <p:sldId id="261" r:id="rId11"/>
    <p:sldId id="300" r:id="rId12"/>
    <p:sldId id="301" r:id="rId13"/>
    <p:sldId id="268" r:id="rId14"/>
    <p:sldId id="269" r:id="rId15"/>
    <p:sldId id="302" r:id="rId16"/>
    <p:sldId id="270" r:id="rId17"/>
    <p:sldId id="274" r:id="rId18"/>
    <p:sldId id="275" r:id="rId19"/>
    <p:sldId id="303" r:id="rId20"/>
    <p:sldId id="277" r:id="rId21"/>
    <p:sldId id="286" r:id="rId22"/>
    <p:sldId id="262" r:id="rId23"/>
    <p:sldId id="304" r:id="rId24"/>
    <p:sldId id="284" r:id="rId25"/>
    <p:sldId id="281" r:id="rId26"/>
    <p:sldId id="282" r:id="rId27"/>
    <p:sldId id="283" r:id="rId28"/>
    <p:sldId id="288" r:id="rId29"/>
    <p:sldId id="289" r:id="rId30"/>
    <p:sldId id="309" r:id="rId31"/>
    <p:sldId id="313" r:id="rId32"/>
    <p:sldId id="315" r:id="rId33"/>
    <p:sldId id="314" r:id="rId34"/>
    <p:sldId id="316" r:id="rId35"/>
    <p:sldId id="263" r:id="rId36"/>
    <p:sldId id="296" r:id="rId37"/>
    <p:sldId id="26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92" autoAdjust="0"/>
    <p:restoredTop sz="94643"/>
  </p:normalViewPr>
  <p:slideViewPr>
    <p:cSldViewPr snapToGrid="0" snapToObjects="1">
      <p:cViewPr varScale="1">
        <p:scale>
          <a:sx n="86" d="100"/>
          <a:sy n="86" d="100"/>
        </p:scale>
        <p:origin x="13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D9A83-9261-7949-841C-7E3F4EA5CFDC}" type="datetimeFigureOut">
              <a:rPr lang="en-US" smtClean="0"/>
              <a:t>1/15/2019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0A0881-A251-F04B-B8C8-E0F1C66D1BF3}" type="slidenum">
              <a:rPr lang="en-US" smtClean="0"/>
              <a:t>‹#›</a:t>
            </a:fld>
            <a:endParaRPr lang="en-US"/>
          </a:p>
        </p:txBody>
      </p:sp>
    </p:spTree>
    <p:extLst>
      <p:ext uri="{BB962C8B-B14F-4D97-AF65-F5344CB8AC3E}">
        <p14:creationId xmlns:p14="http://schemas.microsoft.com/office/powerpoint/2010/main" val="1820029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information</a:t>
            </a:r>
            <a:r>
              <a:rPr lang="en-US" sz="2400" baseline="0" dirty="0" smtClean="0"/>
              <a:t> is from the In text Citation Quick guide reference  found on the online library website under the APA tab</a:t>
            </a:r>
            <a:endParaRPr lang="en-US" sz="2400" dirty="0"/>
          </a:p>
        </p:txBody>
      </p:sp>
      <p:sp>
        <p:nvSpPr>
          <p:cNvPr id="4" name="Slide Number Placeholder 3"/>
          <p:cNvSpPr>
            <a:spLocks noGrp="1"/>
          </p:cNvSpPr>
          <p:nvPr>
            <p:ph type="sldNum" sz="quarter" idx="10"/>
          </p:nvPr>
        </p:nvSpPr>
        <p:spPr/>
        <p:txBody>
          <a:bodyPr/>
          <a:lstStyle/>
          <a:p>
            <a:fld id="{8A80D67E-B49C-4CEB-93C6-7C186FB30F4C}" type="slidenum">
              <a:rPr lang="en-US" smtClean="0"/>
              <a:t>15</a:t>
            </a:fld>
            <a:endParaRPr lang="en-US"/>
          </a:p>
        </p:txBody>
      </p:sp>
    </p:spTree>
    <p:extLst>
      <p:ext uri="{BB962C8B-B14F-4D97-AF65-F5344CB8AC3E}">
        <p14:creationId xmlns:p14="http://schemas.microsoft.com/office/powerpoint/2010/main" val="287479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0A0881-A251-F04B-B8C8-E0F1C66D1BF3}" type="slidenum">
              <a:rPr lang="en-US" smtClean="0"/>
              <a:t>18</a:t>
            </a:fld>
            <a:endParaRPr lang="en-US"/>
          </a:p>
        </p:txBody>
      </p:sp>
    </p:spTree>
    <p:extLst>
      <p:ext uri="{BB962C8B-B14F-4D97-AF65-F5344CB8AC3E}">
        <p14:creationId xmlns:p14="http://schemas.microsoft.com/office/powerpoint/2010/main" val="4293758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0D67E-B49C-4CEB-93C6-7C186FB30F4C}" type="slidenum">
              <a:rPr lang="en-US" smtClean="0"/>
              <a:t>23</a:t>
            </a:fld>
            <a:endParaRPr lang="en-US"/>
          </a:p>
        </p:txBody>
      </p:sp>
    </p:spTree>
    <p:extLst>
      <p:ext uri="{BB962C8B-B14F-4D97-AF65-F5344CB8AC3E}">
        <p14:creationId xmlns:p14="http://schemas.microsoft.com/office/powerpoint/2010/main" val="299095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014BE9-4EEE-5640-8C94-E3D7F0DE67E7}"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527805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014BE9-4EEE-5640-8C94-E3D7F0DE67E7}"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4DA162-E539-2C45-937C-98F291742CC0}" type="slidenum">
              <a:rPr lang="en-US" smtClean="0"/>
              <a:t>‹#›</a:t>
            </a:fld>
            <a:endParaRPr lang="en-US"/>
          </a:p>
        </p:txBody>
      </p:sp>
    </p:spTree>
    <p:extLst>
      <p:ext uri="{BB962C8B-B14F-4D97-AF65-F5344CB8AC3E}">
        <p14:creationId xmlns:p14="http://schemas.microsoft.com/office/powerpoint/2010/main" val="3700776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014BE9-4EEE-5640-8C94-E3D7F0DE67E7}"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4DA162-E539-2C45-937C-98F291742CC0}"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4337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6014BE9-4EEE-5640-8C94-E3D7F0DE67E7}"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4DA162-E539-2C45-937C-98F291742CC0}" type="slidenum">
              <a:rPr lang="en-US" smtClean="0"/>
              <a:t>‹#›</a:t>
            </a:fld>
            <a:endParaRPr lang="en-US"/>
          </a:p>
        </p:txBody>
      </p:sp>
    </p:spTree>
    <p:extLst>
      <p:ext uri="{BB962C8B-B14F-4D97-AF65-F5344CB8AC3E}">
        <p14:creationId xmlns:p14="http://schemas.microsoft.com/office/powerpoint/2010/main" val="2028023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6014BE9-4EEE-5640-8C94-E3D7F0DE67E7}"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4DA162-E539-2C45-937C-98F291742CC0}"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63173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6014BE9-4EEE-5640-8C94-E3D7F0DE67E7}"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4DA162-E539-2C45-937C-98F291742CC0}" type="slidenum">
              <a:rPr lang="en-US" smtClean="0"/>
              <a:t>‹#›</a:t>
            </a:fld>
            <a:endParaRPr lang="en-US"/>
          </a:p>
        </p:txBody>
      </p:sp>
    </p:spTree>
    <p:extLst>
      <p:ext uri="{BB962C8B-B14F-4D97-AF65-F5344CB8AC3E}">
        <p14:creationId xmlns:p14="http://schemas.microsoft.com/office/powerpoint/2010/main" val="1480527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014BE9-4EEE-5640-8C94-E3D7F0DE67E7}"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4DA162-E539-2C45-937C-98F291742CC0}" type="slidenum">
              <a:rPr lang="en-US" smtClean="0"/>
              <a:t>‹#›</a:t>
            </a:fld>
            <a:endParaRPr lang="en-US"/>
          </a:p>
        </p:txBody>
      </p:sp>
    </p:spTree>
    <p:extLst>
      <p:ext uri="{BB962C8B-B14F-4D97-AF65-F5344CB8AC3E}">
        <p14:creationId xmlns:p14="http://schemas.microsoft.com/office/powerpoint/2010/main" val="845326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014BE9-4EEE-5640-8C94-E3D7F0DE67E7}"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4DA162-E539-2C45-937C-98F291742CC0}" type="slidenum">
              <a:rPr lang="en-US" smtClean="0"/>
              <a:t>‹#›</a:t>
            </a:fld>
            <a:endParaRPr lang="en-US"/>
          </a:p>
        </p:txBody>
      </p:sp>
    </p:spTree>
    <p:extLst>
      <p:ext uri="{BB962C8B-B14F-4D97-AF65-F5344CB8AC3E}">
        <p14:creationId xmlns:p14="http://schemas.microsoft.com/office/powerpoint/2010/main" val="329885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014BE9-4EEE-5640-8C94-E3D7F0DE67E7}"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4DA162-E539-2C45-937C-98F291742CC0}" type="slidenum">
              <a:rPr lang="en-US" smtClean="0"/>
              <a:t>‹#›</a:t>
            </a:fld>
            <a:endParaRPr lang="en-US"/>
          </a:p>
        </p:txBody>
      </p:sp>
    </p:spTree>
    <p:extLst>
      <p:ext uri="{BB962C8B-B14F-4D97-AF65-F5344CB8AC3E}">
        <p14:creationId xmlns:p14="http://schemas.microsoft.com/office/powerpoint/2010/main" val="280733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014BE9-4EEE-5640-8C94-E3D7F0DE67E7}"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4DA162-E539-2C45-937C-98F291742CC0}" type="slidenum">
              <a:rPr lang="en-US" smtClean="0"/>
              <a:t>‹#›</a:t>
            </a:fld>
            <a:endParaRPr lang="en-US"/>
          </a:p>
        </p:txBody>
      </p:sp>
    </p:spTree>
    <p:extLst>
      <p:ext uri="{BB962C8B-B14F-4D97-AF65-F5344CB8AC3E}">
        <p14:creationId xmlns:p14="http://schemas.microsoft.com/office/powerpoint/2010/main" val="375397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014BE9-4EEE-5640-8C94-E3D7F0DE67E7}"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4DA162-E539-2C45-937C-98F291742CC0}" type="slidenum">
              <a:rPr lang="en-US" smtClean="0"/>
              <a:t>‹#›</a:t>
            </a:fld>
            <a:endParaRPr lang="en-US"/>
          </a:p>
        </p:txBody>
      </p:sp>
    </p:spTree>
    <p:extLst>
      <p:ext uri="{BB962C8B-B14F-4D97-AF65-F5344CB8AC3E}">
        <p14:creationId xmlns:p14="http://schemas.microsoft.com/office/powerpoint/2010/main" val="20963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014BE9-4EEE-5640-8C94-E3D7F0DE67E7}"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4DA162-E539-2C45-937C-98F291742CC0}" type="slidenum">
              <a:rPr lang="en-US" smtClean="0"/>
              <a:t>‹#›</a:t>
            </a:fld>
            <a:endParaRPr lang="en-US"/>
          </a:p>
        </p:txBody>
      </p:sp>
    </p:spTree>
    <p:extLst>
      <p:ext uri="{BB962C8B-B14F-4D97-AF65-F5344CB8AC3E}">
        <p14:creationId xmlns:p14="http://schemas.microsoft.com/office/powerpoint/2010/main" val="376516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014BE9-4EEE-5640-8C94-E3D7F0DE67E7}" type="datetimeFigureOut">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4DA162-E539-2C45-937C-98F291742CC0}" type="slidenum">
              <a:rPr lang="en-US" smtClean="0"/>
              <a:t>‹#›</a:t>
            </a:fld>
            <a:endParaRPr lang="en-US"/>
          </a:p>
        </p:txBody>
      </p:sp>
    </p:spTree>
    <p:extLst>
      <p:ext uri="{BB962C8B-B14F-4D97-AF65-F5344CB8AC3E}">
        <p14:creationId xmlns:p14="http://schemas.microsoft.com/office/powerpoint/2010/main" val="3930809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014BE9-4EEE-5640-8C94-E3D7F0DE67E7}"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4DA162-E539-2C45-937C-98F291742CC0}" type="slidenum">
              <a:rPr lang="en-US" smtClean="0"/>
              <a:t>‹#›</a:t>
            </a:fld>
            <a:endParaRPr lang="en-US"/>
          </a:p>
        </p:txBody>
      </p:sp>
    </p:spTree>
    <p:extLst>
      <p:ext uri="{BB962C8B-B14F-4D97-AF65-F5344CB8AC3E}">
        <p14:creationId xmlns:p14="http://schemas.microsoft.com/office/powerpoint/2010/main" val="233227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14BE9-4EEE-5640-8C94-E3D7F0DE67E7}"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30911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14BE9-4EEE-5640-8C94-E3D7F0DE67E7}"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4DA162-E539-2C45-937C-98F291742CC0}" type="slidenum">
              <a:rPr lang="en-US" smtClean="0"/>
              <a:t>‹#›</a:t>
            </a:fld>
            <a:endParaRPr lang="en-US"/>
          </a:p>
        </p:txBody>
      </p:sp>
    </p:spTree>
    <p:extLst>
      <p:ext uri="{BB962C8B-B14F-4D97-AF65-F5344CB8AC3E}">
        <p14:creationId xmlns:p14="http://schemas.microsoft.com/office/powerpoint/2010/main" val="3663961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E6014BE9-4EEE-5640-8C94-E3D7F0DE67E7}" type="datetimeFigureOut">
              <a:rPr lang="en-US" smtClean="0"/>
              <a:t>1/15/2019</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4DA162-E539-2C45-937C-98F291742CC0}" type="slidenum">
              <a:rPr lang="en-US" smtClean="0"/>
              <a:t>‹#›</a:t>
            </a:fld>
            <a:endParaRPr lang="en-US"/>
          </a:p>
        </p:txBody>
      </p:sp>
    </p:spTree>
    <p:extLst>
      <p:ext uri="{BB962C8B-B14F-4D97-AF65-F5344CB8AC3E}">
        <p14:creationId xmlns:p14="http://schemas.microsoft.com/office/powerpoint/2010/main" val="426231363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rc.national.edu/library/docs/APA/APATemplate.docx" TargetMode="External"/><Relationship Id="rId2" Type="http://schemas.openxmlformats.org/officeDocument/2006/relationships/hyperlink" Target="http://arc.national.edu/library/docs/APAWordTemplate.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riting.wisc.edu/Handbook/QPA_paraphras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arc.national.edu/library/docs/APA_in-text.pdf" TargetMode="External"/><Relationship Id="rId2" Type="http://schemas.openxmlformats.org/officeDocument/2006/relationships/hyperlink" Target="http://arc.national.edu/library/docs/Zombies.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ational.libguides.com/ap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arc.national.edu/library/docs/APA_in-text.pdf" TargetMode="External"/><Relationship Id="rId2" Type="http://schemas.openxmlformats.org/officeDocument/2006/relationships/hyperlink" Target="http://arc.national.edu/library/docs/APARefExFormats.pdf" TargetMode="External"/><Relationship Id="rId1" Type="http://schemas.openxmlformats.org/officeDocument/2006/relationships/slideLayout" Target="../slideLayouts/slideLayout2.xml"/><Relationship Id="rId4" Type="http://schemas.openxmlformats.org/officeDocument/2006/relationships/hyperlink" Target="http://arc.national.edu/library/docs/DBCiteFunct.pdf"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www.smithsonianmag.com/science-nature/in-search-of-the-mysterious-narwhal-12490472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arc.national.edu/library/docs/APA_in-text.pdf" TargetMode="External"/><Relationship Id="rId2" Type="http://schemas.openxmlformats.org/officeDocument/2006/relationships/hyperlink" Target="http://arc.national.edu/library/docs/APARefExFormats.pdf" TargetMode="External"/><Relationship Id="rId1" Type="http://schemas.openxmlformats.org/officeDocument/2006/relationships/slideLayout" Target="../slideLayouts/slideLayout2.xml"/><Relationship Id="rId4" Type="http://schemas.openxmlformats.org/officeDocument/2006/relationships/hyperlink" Target="http://arc.national.edu/library/docs/DBCiteFunct.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askalibrarian@national.libanswer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American Typewriter" charset="0"/>
                <a:ea typeface="American Typewriter" charset="0"/>
                <a:cs typeface="American Typewriter" charset="0"/>
              </a:rPr>
              <a:t>APA Made </a:t>
            </a:r>
            <a:r>
              <a:rPr lang="en-US" b="1" dirty="0" smtClean="0">
                <a:solidFill>
                  <a:srgbClr val="FF0000"/>
                </a:solidFill>
                <a:latin typeface="American Typewriter" charset="0"/>
                <a:ea typeface="American Typewriter" charset="0"/>
                <a:cs typeface="American Typewriter" charset="0"/>
              </a:rPr>
              <a:t>easy</a:t>
            </a:r>
            <a:r>
              <a:rPr lang="en-US" b="1" dirty="0" smtClean="0">
                <a:latin typeface="American Typewriter" charset="0"/>
                <a:ea typeface="American Typewriter" charset="0"/>
                <a:cs typeface="American Typewriter" charset="0"/>
              </a:rPr>
              <a:t>(</a:t>
            </a:r>
            <a:r>
              <a:rPr lang="en-US" b="1" dirty="0" err="1" smtClean="0">
                <a:latin typeface="American Typewriter" charset="0"/>
                <a:ea typeface="American Typewriter" charset="0"/>
                <a:cs typeface="American Typewriter" charset="0"/>
              </a:rPr>
              <a:t>er</a:t>
            </a:r>
            <a:r>
              <a:rPr lang="en-US" b="1" dirty="0" smtClean="0">
                <a:latin typeface="American Typewriter" charset="0"/>
                <a:ea typeface="American Typewriter" charset="0"/>
                <a:cs typeface="American Typewriter" charset="0"/>
              </a:rPr>
              <a:t>)</a:t>
            </a:r>
            <a:endParaRPr lang="en-US" b="1" dirty="0">
              <a:latin typeface="American Typewriter" charset="0"/>
              <a:ea typeface="American Typewriter" charset="0"/>
              <a:cs typeface="American Typewriter" charset="0"/>
            </a:endParaRPr>
          </a:p>
        </p:txBody>
      </p:sp>
      <p:sp>
        <p:nvSpPr>
          <p:cNvPr id="3" name="Subtitle 2"/>
          <p:cNvSpPr>
            <a:spLocks noGrp="1"/>
          </p:cNvSpPr>
          <p:nvPr>
            <p:ph type="subTitle" idx="1"/>
          </p:nvPr>
        </p:nvSpPr>
        <p:spPr/>
        <p:txBody>
          <a:bodyPr>
            <a:noAutofit/>
          </a:bodyPr>
          <a:lstStyle/>
          <a:p>
            <a:r>
              <a:rPr lang="en-US" sz="2800" b="1" dirty="0" smtClean="0">
                <a:solidFill>
                  <a:schemeClr val="accent3"/>
                </a:solidFill>
                <a:latin typeface="American Typewriter" charset="0"/>
                <a:ea typeface="American Typewriter" charset="0"/>
                <a:cs typeface="American Typewriter" charset="0"/>
              </a:rPr>
              <a:t>January </a:t>
            </a:r>
            <a:r>
              <a:rPr lang="en-US" sz="2800" b="1" dirty="0">
                <a:solidFill>
                  <a:schemeClr val="accent3"/>
                </a:solidFill>
                <a:latin typeface="American Typewriter" charset="0"/>
                <a:ea typeface="American Typewriter" charset="0"/>
                <a:cs typeface="American Typewriter" charset="0"/>
              </a:rPr>
              <a:t>7</a:t>
            </a:r>
            <a:r>
              <a:rPr lang="en-US" sz="2800" b="1" dirty="0" smtClean="0">
                <a:solidFill>
                  <a:schemeClr val="accent3"/>
                </a:solidFill>
                <a:latin typeface="American Typewriter" charset="0"/>
                <a:ea typeface="American Typewriter" charset="0"/>
                <a:cs typeface="American Typewriter" charset="0"/>
              </a:rPr>
              <a:t>, 2019</a:t>
            </a:r>
          </a:p>
          <a:p>
            <a:r>
              <a:rPr lang="en-US" sz="2800" b="1" dirty="0" smtClean="0">
                <a:solidFill>
                  <a:schemeClr val="accent3"/>
                </a:solidFill>
                <a:latin typeface="American Typewriter" charset="0"/>
                <a:ea typeface="American Typewriter" charset="0"/>
                <a:cs typeface="American Typewriter" charset="0"/>
              </a:rPr>
              <a:t>Preeti Gupton, NAU Librarian</a:t>
            </a:r>
            <a:endParaRPr lang="en-US" sz="2800" b="1" dirty="0">
              <a:solidFill>
                <a:schemeClr val="accent3"/>
              </a:solidFill>
              <a:latin typeface="American Typewriter" charset="0"/>
              <a:ea typeface="American Typewriter" charset="0"/>
              <a:cs typeface="American Typewriter" charset="0"/>
            </a:endParaRPr>
          </a:p>
        </p:txBody>
      </p:sp>
      <p:pic>
        <p:nvPicPr>
          <p:cNvPr id="4" name="Picture 2" descr="Image result for apa 6th ed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046" y="595745"/>
            <a:ext cx="1665848" cy="29163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apastyle.org/Images/4200066-150_tcm11-7674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561" y="595744"/>
            <a:ext cx="1806639" cy="291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780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070440"/>
          </a:xfrm>
        </p:spPr>
        <p:txBody>
          <a:bodyPr/>
          <a:lstStyle/>
          <a:p>
            <a:r>
              <a:rPr lang="en-US" dirty="0" smtClean="0">
                <a:solidFill>
                  <a:srgbClr val="08A1D9"/>
                </a:solidFill>
                <a:latin typeface="American Typewriter" charset="0"/>
                <a:ea typeface="American Typewriter" charset="0"/>
                <a:cs typeface="American Typewriter" charset="0"/>
              </a:rPr>
              <a:t>Body of paper</a:t>
            </a:r>
            <a:endParaRPr lang="en-US" dirty="0">
              <a:solidFill>
                <a:srgbClr val="08A1D9"/>
              </a:solidFill>
              <a:latin typeface="American Typewriter" charset="0"/>
              <a:ea typeface="American Typewriter" charset="0"/>
              <a:cs typeface="American Typewriter" charset="0"/>
            </a:endParaRPr>
          </a:p>
        </p:txBody>
      </p:sp>
      <p:sp>
        <p:nvSpPr>
          <p:cNvPr id="3" name="TextBox 2"/>
          <p:cNvSpPr txBox="1"/>
          <p:nvPr/>
        </p:nvSpPr>
        <p:spPr>
          <a:xfrm>
            <a:off x="1174173" y="1911327"/>
            <a:ext cx="7481454" cy="2677656"/>
          </a:xfrm>
          <a:prstGeom prst="rect">
            <a:avLst/>
          </a:prstGeom>
          <a:noFill/>
        </p:spPr>
        <p:txBody>
          <a:bodyPr wrap="square" rtlCol="0">
            <a:spAutoFit/>
          </a:bodyPr>
          <a:lstStyle/>
          <a:p>
            <a:r>
              <a:rPr lang="en-US" sz="2400" dirty="0" smtClean="0">
                <a:latin typeface="American Typewriter" charset="0"/>
                <a:ea typeface="American Typewriter" charset="0"/>
                <a:cs typeface="American Typewriter" charset="0"/>
              </a:rPr>
              <a:t>Put the full title of your paper on the first line, centered.</a:t>
            </a:r>
          </a:p>
          <a:p>
            <a:endParaRPr lang="en-US" sz="2400" dirty="0" smtClean="0">
              <a:latin typeface="American Typewriter" charset="0"/>
              <a:ea typeface="American Typewriter" charset="0"/>
              <a:cs typeface="American Typewriter" charset="0"/>
            </a:endParaRPr>
          </a:p>
          <a:p>
            <a:r>
              <a:rPr lang="en-US" sz="2400" dirty="0" smtClean="0">
                <a:latin typeface="American Typewriter" charset="0"/>
                <a:ea typeface="American Typewriter" charset="0"/>
                <a:cs typeface="American Typewriter" charset="0"/>
              </a:rPr>
              <a:t>Indent the first paragraph of your paper (and   </a:t>
            </a:r>
          </a:p>
          <a:p>
            <a:r>
              <a:rPr lang="en-US" sz="2400" dirty="0">
                <a:latin typeface="American Typewriter" charset="0"/>
                <a:ea typeface="American Typewriter" charset="0"/>
                <a:cs typeface="American Typewriter" charset="0"/>
              </a:rPr>
              <a:t> </a:t>
            </a:r>
            <a:r>
              <a:rPr lang="en-US" sz="2400" dirty="0" smtClean="0">
                <a:latin typeface="American Typewriter" charset="0"/>
                <a:ea typeface="American Typewriter" charset="0"/>
                <a:cs typeface="American Typewriter" charset="0"/>
              </a:rPr>
              <a:t>    subsequent paragraphs). </a:t>
            </a:r>
          </a:p>
          <a:p>
            <a:endParaRPr lang="en-US" sz="2400" dirty="0">
              <a:latin typeface="American Typewriter" charset="0"/>
              <a:ea typeface="American Typewriter" charset="0"/>
              <a:cs typeface="American Typewriter" charset="0"/>
            </a:endParaRPr>
          </a:p>
          <a:p>
            <a:r>
              <a:rPr lang="en-US" sz="2400" dirty="0" smtClean="0">
                <a:latin typeface="American Typewriter" charset="0"/>
                <a:ea typeface="American Typewriter" charset="0"/>
                <a:cs typeface="American Typewriter" charset="0"/>
              </a:rPr>
              <a:t>Remember to double space!</a:t>
            </a:r>
            <a:endParaRPr lang="en-US" sz="24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123288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Tools to Help	</a:t>
            </a:r>
            <a:endParaRPr lang="en-US" dirty="0"/>
          </a:p>
        </p:txBody>
      </p:sp>
      <p:sp>
        <p:nvSpPr>
          <p:cNvPr id="3" name="Content Placeholder 2"/>
          <p:cNvSpPr>
            <a:spLocks noGrp="1"/>
          </p:cNvSpPr>
          <p:nvPr>
            <p:ph idx="1"/>
          </p:nvPr>
        </p:nvSpPr>
        <p:spPr/>
        <p:txBody>
          <a:bodyPr/>
          <a:lstStyle/>
          <a:p>
            <a:pPr marL="342900" lvl="1" indent="-342900"/>
            <a:r>
              <a:rPr lang="en-US" dirty="0" smtClean="0">
                <a:hlinkClick r:id="rId2"/>
              </a:rPr>
              <a:t>Zombie Sample Paper</a:t>
            </a:r>
          </a:p>
          <a:p>
            <a:pPr marL="342900" lvl="1" indent="-342900"/>
            <a:endParaRPr lang="en-US" dirty="0" smtClean="0">
              <a:hlinkClick r:id="rId2"/>
            </a:endParaRPr>
          </a:p>
          <a:p>
            <a:pPr marL="342900" lvl="1" indent="-342900"/>
            <a:r>
              <a:rPr lang="en-US" dirty="0" smtClean="0">
                <a:hlinkClick r:id="rId2"/>
              </a:rPr>
              <a:t>APA </a:t>
            </a:r>
            <a:r>
              <a:rPr lang="en-US" dirty="0">
                <a:hlinkClick r:id="rId2"/>
              </a:rPr>
              <a:t>Formatting in Microsoft Word (PDF)</a:t>
            </a:r>
            <a:endParaRPr lang="en-US" dirty="0"/>
          </a:p>
          <a:p>
            <a:endParaRPr lang="en-US" dirty="0" smtClean="0"/>
          </a:p>
          <a:p>
            <a:r>
              <a:rPr lang="en-US" dirty="0" smtClean="0">
                <a:hlinkClick r:id="rId3"/>
              </a:rPr>
              <a:t>APA Paper Fillable Template </a:t>
            </a:r>
            <a:endParaRPr lang="en-US" dirty="0"/>
          </a:p>
        </p:txBody>
      </p:sp>
    </p:spTree>
    <p:extLst>
      <p:ext uri="{BB962C8B-B14F-4D97-AF65-F5344CB8AC3E}">
        <p14:creationId xmlns:p14="http://schemas.microsoft.com/office/powerpoint/2010/main" val="1750929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1171" y="1298865"/>
            <a:ext cx="7125629" cy="5133108"/>
          </a:xfrm>
        </p:spPr>
        <p:txBody>
          <a:bodyPr>
            <a:normAutofit fontScale="92500" lnSpcReduction="20000"/>
          </a:bodyPr>
          <a:lstStyle/>
          <a:p>
            <a:r>
              <a:rPr lang="en-US" sz="2800" dirty="0" smtClean="0"/>
              <a:t>Quoting</a:t>
            </a:r>
            <a:endParaRPr lang="en-US" sz="2800" dirty="0"/>
          </a:p>
          <a:p>
            <a:pPr lvl="1"/>
            <a:r>
              <a:rPr lang="en-US" sz="2800" dirty="0"/>
              <a:t>Using </a:t>
            </a:r>
            <a:r>
              <a:rPr lang="en-US" sz="2800" dirty="0" smtClean="0"/>
              <a:t>someone </a:t>
            </a:r>
            <a:r>
              <a:rPr lang="en-US" sz="2800" dirty="0"/>
              <a:t>else’s exact </a:t>
            </a:r>
            <a:r>
              <a:rPr lang="en-US" sz="2800" dirty="0" smtClean="0"/>
              <a:t>words. </a:t>
            </a:r>
            <a:r>
              <a:rPr lang="en-US" sz="2800" dirty="0"/>
              <a:t>Make sure to include a page number.</a:t>
            </a:r>
          </a:p>
          <a:p>
            <a:r>
              <a:rPr lang="en-US" sz="2800" dirty="0" smtClean="0"/>
              <a:t>Paraphrasing </a:t>
            </a:r>
            <a:endParaRPr lang="en-US" sz="2800" dirty="0"/>
          </a:p>
          <a:p>
            <a:pPr lvl="1"/>
            <a:r>
              <a:rPr lang="en-US" sz="2800" dirty="0"/>
              <a:t>Rephrasing </a:t>
            </a:r>
            <a:r>
              <a:rPr lang="en-US" sz="2800" dirty="0" smtClean="0"/>
              <a:t>someone’s writing or ideas into </a:t>
            </a:r>
            <a:r>
              <a:rPr lang="en-US" sz="2800" dirty="0"/>
              <a:t>your </a:t>
            </a:r>
            <a:r>
              <a:rPr lang="en-US" sz="2800" dirty="0" smtClean="0"/>
              <a:t>own words</a:t>
            </a:r>
            <a:r>
              <a:rPr lang="en-US" sz="2800" dirty="0"/>
              <a:t>. Page number not required but </a:t>
            </a:r>
            <a:r>
              <a:rPr lang="en-US" sz="2800" dirty="0" smtClean="0"/>
              <a:t>include </a:t>
            </a:r>
            <a:r>
              <a:rPr lang="en-US" sz="2800" dirty="0"/>
              <a:t>if it will help your reader locate the relevant information.</a:t>
            </a:r>
          </a:p>
          <a:p>
            <a:r>
              <a:rPr lang="en-US" sz="2800" dirty="0" smtClean="0"/>
              <a:t>Summarizing</a:t>
            </a:r>
            <a:endParaRPr lang="en-US" sz="2800" dirty="0"/>
          </a:p>
          <a:p>
            <a:pPr lvl="1"/>
            <a:r>
              <a:rPr lang="en-US" sz="2800" dirty="0"/>
              <a:t>Putting the main idea(s) of </a:t>
            </a:r>
            <a:r>
              <a:rPr lang="en-US" sz="2800" dirty="0" smtClean="0"/>
              <a:t>someone </a:t>
            </a:r>
            <a:r>
              <a:rPr lang="en-US" sz="2800" dirty="0"/>
              <a:t>else’s writing into your own words. Page number not </a:t>
            </a:r>
            <a:r>
              <a:rPr lang="en-US" sz="2800" dirty="0" smtClean="0"/>
              <a:t>required.</a:t>
            </a:r>
            <a:endParaRPr lang="en-US" sz="2800" dirty="0"/>
          </a:p>
          <a:p>
            <a:endParaRPr lang="en-US" dirty="0"/>
          </a:p>
        </p:txBody>
      </p:sp>
      <p:sp>
        <p:nvSpPr>
          <p:cNvPr id="4" name="Title 1"/>
          <p:cNvSpPr txBox="1">
            <a:spLocks/>
          </p:cNvSpPr>
          <p:nvPr/>
        </p:nvSpPr>
        <p:spPr>
          <a:xfrm>
            <a:off x="457199" y="152718"/>
            <a:ext cx="8508671" cy="92793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08A1D9"/>
                </a:solidFill>
                <a:latin typeface="American Typewriter" charset="0"/>
                <a:ea typeface="American Typewriter" charset="0"/>
                <a:cs typeface="American Typewriter" charset="0"/>
              </a:rPr>
              <a:t>Body of paper: In-Text citations</a:t>
            </a:r>
            <a:endParaRPr lang="en-US" dirty="0">
              <a:solidFill>
                <a:srgbClr val="08A1D9"/>
              </a:solidFill>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2400070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508671" cy="1371600"/>
          </a:xfrm>
        </p:spPr>
        <p:txBody>
          <a:bodyPr/>
          <a:lstStyle/>
          <a:p>
            <a:r>
              <a:rPr lang="en-US" dirty="0" smtClean="0">
                <a:solidFill>
                  <a:srgbClr val="08A1D9"/>
                </a:solidFill>
                <a:latin typeface="American Typewriter" charset="0"/>
                <a:ea typeface="American Typewriter" charset="0"/>
                <a:cs typeface="American Typewriter" charset="0"/>
              </a:rPr>
              <a:t>Body of paper: In-Text citations</a:t>
            </a:r>
            <a:endParaRPr lang="en-US" dirty="0">
              <a:solidFill>
                <a:srgbClr val="08A1D9"/>
              </a:solidFill>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789709" y="1905245"/>
            <a:ext cx="7736774" cy="3656401"/>
          </a:xfrm>
        </p:spPr>
        <p:txBody>
          <a:bodyPr>
            <a:normAutofit fontScale="92500" lnSpcReduction="10000"/>
          </a:bodyPr>
          <a:lstStyle/>
          <a:p>
            <a:r>
              <a:rPr lang="en-US" sz="2800" b="0" dirty="0" smtClean="0">
                <a:latin typeface="American Typewriter" charset="0"/>
                <a:ea typeface="American Typewriter" charset="0"/>
                <a:cs typeface="American Typewriter" charset="0"/>
              </a:rPr>
              <a:t>Any time you paraphrase, summarize, or quote from an outside source in the body of your paper, you MUST MUST MUST include an in-text citation in the body of your paper to indicate that the information came from someone other than you!</a:t>
            </a:r>
          </a:p>
          <a:p>
            <a:endParaRPr lang="en-US" sz="2800" b="0" dirty="0">
              <a:latin typeface="American Typewriter" charset="0"/>
              <a:ea typeface="American Typewriter" charset="0"/>
              <a:cs typeface="American Typewriter" charset="0"/>
            </a:endParaRPr>
          </a:p>
          <a:p>
            <a:r>
              <a:rPr lang="en-US" sz="2800" b="0" dirty="0" smtClean="0">
                <a:latin typeface="American Typewriter" charset="0"/>
                <a:ea typeface="American Typewriter" charset="0"/>
                <a:cs typeface="American Typewriter" charset="0"/>
              </a:rPr>
              <a:t>If you don’t use an in-text citation, your instructor may think you are plagiarizing. </a:t>
            </a:r>
          </a:p>
          <a:p>
            <a:endParaRPr lang="en-US" dirty="0">
              <a:latin typeface="American Typewriter" charset="0"/>
              <a:ea typeface="American Typewriter" charset="0"/>
              <a:cs typeface="American Typewriter" charset="0"/>
            </a:endParaRPr>
          </a:p>
          <a:p>
            <a:endParaRPr lang="en-US"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2139512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415589" cy="1042237"/>
          </a:xfrm>
        </p:spPr>
        <p:txBody>
          <a:bodyPr/>
          <a:lstStyle/>
          <a:p>
            <a:r>
              <a:rPr lang="en-US" dirty="0" smtClean="0">
                <a:solidFill>
                  <a:srgbClr val="08A1D9"/>
                </a:solidFill>
                <a:latin typeface="American Typewriter" charset="0"/>
                <a:ea typeface="American Typewriter" charset="0"/>
                <a:cs typeface="American Typewriter" charset="0"/>
              </a:rPr>
              <a:t>Body of paper: In-Text citations</a:t>
            </a:r>
            <a:endParaRPr lang="en-US" dirty="0">
              <a:solidFill>
                <a:srgbClr val="08A1D9"/>
              </a:solidFill>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758282" y="1806498"/>
            <a:ext cx="7886953" cy="4319666"/>
          </a:xfrm>
        </p:spPr>
        <p:txBody>
          <a:bodyPr>
            <a:normAutofit/>
          </a:bodyPr>
          <a:lstStyle/>
          <a:p>
            <a:r>
              <a:rPr lang="en-US" sz="2800" b="0" dirty="0" smtClean="0">
                <a:latin typeface="American Typewriter" charset="0"/>
                <a:ea typeface="American Typewriter" charset="0"/>
                <a:cs typeface="American Typewriter" charset="0"/>
              </a:rPr>
              <a:t>An in-text citation usually provides the author’s last name, the year the piece of information was published and, if quoting something, the page number or paragraph number where the quoted information appeared.</a:t>
            </a:r>
          </a:p>
          <a:p>
            <a:endParaRPr lang="en-US" sz="2800" b="0" dirty="0">
              <a:latin typeface="American Typewriter" charset="0"/>
              <a:ea typeface="American Typewriter" charset="0"/>
              <a:cs typeface="American Typewriter" charset="0"/>
            </a:endParaRPr>
          </a:p>
          <a:p>
            <a:pPr algn="ctr"/>
            <a:r>
              <a:rPr lang="en-US" sz="2400" b="0" dirty="0" smtClean="0">
                <a:solidFill>
                  <a:srgbClr val="FF0000"/>
                </a:solidFill>
                <a:latin typeface="American Typewriter" charset="0"/>
                <a:ea typeface="American Typewriter" charset="0"/>
                <a:cs typeface="American Typewriter" charset="0"/>
              </a:rPr>
              <a:t>Author’s last name, year, </a:t>
            </a:r>
          </a:p>
          <a:p>
            <a:pPr algn="ctr"/>
            <a:r>
              <a:rPr lang="en-US" sz="2400" b="0" dirty="0" smtClean="0">
                <a:solidFill>
                  <a:srgbClr val="FF0000"/>
                </a:solidFill>
                <a:latin typeface="American Typewriter" charset="0"/>
                <a:ea typeface="American Typewriter" charset="0"/>
                <a:cs typeface="American Typewriter" charset="0"/>
              </a:rPr>
              <a:t>and sometimes a page # or paragraph #. </a:t>
            </a:r>
          </a:p>
          <a:p>
            <a:endParaRPr lang="en-US" sz="28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2953646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901" y="205010"/>
            <a:ext cx="6589199" cy="1280890"/>
          </a:xfrm>
        </p:spPr>
        <p:txBody>
          <a:bodyPr/>
          <a:lstStyle/>
          <a:p>
            <a:r>
              <a:rPr lang="en-US" dirty="0">
                <a:solidFill>
                  <a:srgbClr val="08A1D9"/>
                </a:solidFill>
                <a:latin typeface="American Typewriter" charset="0"/>
                <a:ea typeface="American Typewriter" charset="0"/>
                <a:cs typeface="American Typewriter" charset="0"/>
              </a:rPr>
              <a:t>Body of paper: In-Text citations</a:t>
            </a:r>
            <a:endParaRPr lang="en-US" dirty="0"/>
          </a:p>
        </p:txBody>
      </p:sp>
      <p:sp>
        <p:nvSpPr>
          <p:cNvPr id="3" name="Content Placeholder 2"/>
          <p:cNvSpPr>
            <a:spLocks noGrp="1"/>
          </p:cNvSpPr>
          <p:nvPr>
            <p:ph idx="1"/>
          </p:nvPr>
        </p:nvSpPr>
        <p:spPr>
          <a:xfrm>
            <a:off x="1517073" y="1485900"/>
            <a:ext cx="7017327" cy="4425322"/>
          </a:xfrm>
        </p:spPr>
        <p:txBody>
          <a:bodyPr>
            <a:normAutofit fontScale="92500" lnSpcReduction="10000"/>
          </a:bodyPr>
          <a:lstStyle/>
          <a:p>
            <a:r>
              <a:rPr lang="en-US" b="1" dirty="0" smtClean="0"/>
              <a:t>Narrative</a:t>
            </a:r>
            <a:r>
              <a:rPr lang="en-US" dirty="0" smtClean="0"/>
              <a:t> - This </a:t>
            </a:r>
            <a:r>
              <a:rPr lang="en-US" dirty="0"/>
              <a:t>citation indicates that credit was given to the author and is located within the </a:t>
            </a:r>
            <a:r>
              <a:rPr lang="en-US" dirty="0" smtClean="0"/>
              <a:t>text</a:t>
            </a:r>
            <a:r>
              <a:rPr lang="en-US" dirty="0"/>
              <a:t> </a:t>
            </a:r>
            <a:r>
              <a:rPr lang="en-US" dirty="0" smtClean="0"/>
              <a:t>itself.</a:t>
            </a:r>
          </a:p>
          <a:p>
            <a:endParaRPr lang="en-US" dirty="0"/>
          </a:p>
          <a:p>
            <a:r>
              <a:rPr lang="en-US" b="1" dirty="0" smtClean="0"/>
              <a:t>Parenthetical</a:t>
            </a:r>
            <a:r>
              <a:rPr lang="en-US" dirty="0" smtClean="0"/>
              <a:t> - This </a:t>
            </a:r>
            <a:r>
              <a:rPr lang="en-US" dirty="0"/>
              <a:t>citation indicates that no author has been given credit within the quote and is located at the end of the quote. </a:t>
            </a:r>
            <a:endParaRPr lang="en-US" dirty="0" smtClean="0"/>
          </a:p>
          <a:p>
            <a:endParaRPr lang="en-US" dirty="0"/>
          </a:p>
          <a:p>
            <a:r>
              <a:rPr lang="en-US" dirty="0" smtClean="0"/>
              <a:t>Note: Either way is fine to use, as long as you cite correctly!</a:t>
            </a:r>
          </a:p>
          <a:p>
            <a:endParaRPr lang="en-US" dirty="0"/>
          </a:p>
          <a:p>
            <a:endParaRPr lang="en-US" dirty="0" smtClean="0"/>
          </a:p>
          <a:p>
            <a:endParaRPr lang="en-US" dirty="0"/>
          </a:p>
          <a:p>
            <a:endParaRPr lang="en-US" dirty="0" smtClean="0"/>
          </a:p>
          <a:p>
            <a:pPr marL="114300" indent="0">
              <a:buNone/>
            </a:pPr>
            <a:r>
              <a:rPr lang="en-US" dirty="0"/>
              <a:t>(</a:t>
            </a:r>
            <a:r>
              <a:rPr lang="en-US" i="1" dirty="0"/>
              <a:t>In-text Citation Quick-guide Reference</a:t>
            </a:r>
            <a:r>
              <a:rPr lang="en-US" dirty="0"/>
              <a:t>, </a:t>
            </a:r>
            <a:r>
              <a:rPr lang="en-US" dirty="0" err="1"/>
              <a:t>n.d.</a:t>
            </a:r>
            <a:r>
              <a:rPr lang="en-US" dirty="0"/>
              <a:t>)</a:t>
            </a:r>
          </a:p>
          <a:p>
            <a:endParaRPr lang="en-US" dirty="0" smtClean="0"/>
          </a:p>
          <a:p>
            <a:endParaRPr lang="en-US" dirty="0"/>
          </a:p>
          <a:p>
            <a:endParaRPr lang="en-US" dirty="0" smtClean="0"/>
          </a:p>
          <a:p>
            <a:endParaRPr lang="en-US" dirty="0"/>
          </a:p>
          <a:p>
            <a:endParaRPr lang="en-US" dirty="0" smtClean="0"/>
          </a:p>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804" y="3429000"/>
            <a:ext cx="228960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093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415589" cy="1042237"/>
          </a:xfrm>
        </p:spPr>
        <p:txBody>
          <a:bodyPr/>
          <a:lstStyle/>
          <a:p>
            <a:r>
              <a:rPr lang="en-US" dirty="0" smtClean="0">
                <a:solidFill>
                  <a:srgbClr val="08A1D9"/>
                </a:solidFill>
                <a:latin typeface="American Typewriter" charset="0"/>
                <a:ea typeface="American Typewriter" charset="0"/>
                <a:cs typeface="American Typewriter" charset="0"/>
              </a:rPr>
              <a:t>Body of paper: In-Text citations</a:t>
            </a:r>
            <a:endParaRPr lang="en-US" dirty="0">
              <a:solidFill>
                <a:srgbClr val="08A1D9"/>
              </a:solidFill>
              <a:latin typeface="American Typewriter" charset="0"/>
              <a:ea typeface="American Typewriter" charset="0"/>
              <a:cs typeface="American Typewriter" charset="0"/>
            </a:endParaRPr>
          </a:p>
        </p:txBody>
      </p:sp>
      <p:sp>
        <p:nvSpPr>
          <p:cNvPr id="5" name="Content Placeholder 4"/>
          <p:cNvSpPr txBox="1">
            <a:spLocks noGrp="1"/>
          </p:cNvSpPr>
          <p:nvPr>
            <p:ph idx="1"/>
          </p:nvPr>
        </p:nvSpPr>
        <p:spPr>
          <a:xfrm>
            <a:off x="4584992" y="1646681"/>
            <a:ext cx="4287796" cy="3958007"/>
          </a:xfrm>
          <a:prstGeom prst="rect">
            <a:avLst/>
          </a:prstGeom>
          <a:noFill/>
        </p:spPr>
        <p:txBody>
          <a:bodyPr wrap="square" rtlCol="0">
            <a:spAutoFit/>
          </a:bodyPr>
          <a:lstStyle/>
          <a:p>
            <a:r>
              <a:rPr lang="en-US" sz="1800" b="0" dirty="0" smtClean="0"/>
              <a:t>Paraphrase of original, with in-text citation (where author’s name is integrated in the text):</a:t>
            </a:r>
          </a:p>
          <a:p>
            <a:endParaRPr lang="en-US" sz="1800" b="0" dirty="0"/>
          </a:p>
          <a:p>
            <a:r>
              <a:rPr lang="en-US" sz="1800" b="0" dirty="0" smtClean="0"/>
              <a:t>In an article about the origins of M&amp;Ms, </a:t>
            </a:r>
            <a:r>
              <a:rPr lang="en-US" sz="1800" b="0" dirty="0" err="1" smtClean="0"/>
              <a:t>Soniak</a:t>
            </a:r>
            <a:r>
              <a:rPr lang="en-US" sz="1800" b="0" dirty="0" smtClean="0"/>
              <a:t> says that Mars and </a:t>
            </a:r>
            <a:r>
              <a:rPr lang="en-US" sz="1800" b="0" dirty="0" err="1" smtClean="0"/>
              <a:t>Murrie</a:t>
            </a:r>
            <a:r>
              <a:rPr lang="en-US" sz="1800" b="0" dirty="0" smtClean="0"/>
              <a:t> named the new candy after themselves. The candy traveled worldwide during WW2. </a:t>
            </a:r>
            <a:r>
              <a:rPr lang="en-US" sz="1800" b="0" dirty="0" err="1" smtClean="0"/>
              <a:t>Murrie’s</a:t>
            </a:r>
            <a:r>
              <a:rPr lang="en-US" sz="1800" b="0" dirty="0" smtClean="0"/>
              <a:t> shares in the company were sold to Mars after the war; Mars would later go on to become a major competitor in the chocolate market (2012). </a:t>
            </a:r>
            <a:endParaRPr lang="en-US" sz="1800" b="0" dirty="0"/>
          </a:p>
        </p:txBody>
      </p:sp>
      <p:sp>
        <p:nvSpPr>
          <p:cNvPr id="4" name="TextBox 3"/>
          <p:cNvSpPr txBox="1"/>
          <p:nvPr/>
        </p:nvSpPr>
        <p:spPr>
          <a:xfrm>
            <a:off x="174625" y="1223238"/>
            <a:ext cx="4333875" cy="5478422"/>
          </a:xfrm>
          <a:prstGeom prst="rect">
            <a:avLst/>
          </a:prstGeom>
          <a:noFill/>
        </p:spPr>
        <p:txBody>
          <a:bodyPr wrap="square" rtlCol="0">
            <a:spAutoFit/>
          </a:bodyPr>
          <a:lstStyle/>
          <a:p>
            <a:r>
              <a:rPr lang="en-US" dirty="0" smtClean="0"/>
              <a:t>Original passage:</a:t>
            </a:r>
          </a:p>
          <a:p>
            <a:endParaRPr lang="en-US" dirty="0" smtClean="0"/>
          </a:p>
          <a:p>
            <a:r>
              <a:rPr lang="en-US" dirty="0"/>
              <a:t>The partners Mars and </a:t>
            </a:r>
            <a:r>
              <a:rPr lang="en-US" dirty="0" err="1"/>
              <a:t>Murrie</a:t>
            </a:r>
            <a:r>
              <a:rPr lang="en-US" dirty="0"/>
              <a:t> dubbed their new candy with their initials, and M&amp;M’s soon found their way around the world with U.S. </a:t>
            </a:r>
            <a:r>
              <a:rPr lang="en-US" dirty="0" smtClean="0"/>
              <a:t>servicemen....The </a:t>
            </a:r>
            <a:r>
              <a:rPr lang="en-US" dirty="0"/>
              <a:t>story didn’t end sweetly for </a:t>
            </a:r>
            <a:r>
              <a:rPr lang="en-US" dirty="0" err="1"/>
              <a:t>Murrie</a:t>
            </a:r>
            <a:r>
              <a:rPr lang="en-US" dirty="0"/>
              <a:t>, though. When chocolate rationing ended after the war, Mars bought out </a:t>
            </a:r>
            <a:r>
              <a:rPr lang="en-US" dirty="0" err="1"/>
              <a:t>Murrie's</a:t>
            </a:r>
            <a:r>
              <a:rPr lang="en-US" dirty="0"/>
              <a:t> 20% interest in the product and went on to become one of Hershey’s biggest competitors.</a:t>
            </a:r>
          </a:p>
          <a:p>
            <a:endParaRPr lang="en-US" dirty="0" smtClean="0"/>
          </a:p>
          <a:p>
            <a:r>
              <a:rPr lang="en-US" sz="1400" dirty="0" smtClean="0"/>
              <a:t>Author: Matt </a:t>
            </a:r>
            <a:r>
              <a:rPr lang="en-US" sz="1400" dirty="0" err="1" smtClean="0"/>
              <a:t>Soniak</a:t>
            </a:r>
            <a:r>
              <a:rPr lang="en-US" sz="1400" dirty="0" smtClean="0"/>
              <a:t>. </a:t>
            </a:r>
          </a:p>
          <a:p>
            <a:r>
              <a:rPr lang="en-US" sz="1400" dirty="0" smtClean="0"/>
              <a:t>Title: “What do the </a:t>
            </a:r>
            <a:r>
              <a:rPr lang="en-US" sz="1400" dirty="0" err="1" smtClean="0"/>
              <a:t>Ms</a:t>
            </a:r>
            <a:r>
              <a:rPr lang="en-US" sz="1400" dirty="0" smtClean="0"/>
              <a:t> on M&amp;M’s Stand For, and How Do They Get Them on There?” </a:t>
            </a:r>
          </a:p>
          <a:p>
            <a:r>
              <a:rPr lang="en-US" sz="1400" dirty="0" smtClean="0"/>
              <a:t>Date: 2012</a:t>
            </a:r>
          </a:p>
          <a:p>
            <a:r>
              <a:rPr lang="en-US" sz="1400" dirty="0"/>
              <a:t>Retrieved from: http://</a:t>
            </a:r>
            <a:r>
              <a:rPr lang="en-US" sz="1400" dirty="0" err="1"/>
              <a:t>mentalfloss.com</a:t>
            </a:r>
            <a:r>
              <a:rPr lang="en-US" sz="1400" dirty="0"/>
              <a:t>/article/30494/what-do-</a:t>
            </a:r>
            <a:r>
              <a:rPr lang="en-US" sz="1400" dirty="0" err="1"/>
              <a:t>ms</a:t>
            </a:r>
            <a:r>
              <a:rPr lang="en-US" sz="1400" dirty="0"/>
              <a:t>-mms-stand-and-how-do-they-get-them-there</a:t>
            </a:r>
          </a:p>
          <a:p>
            <a:endParaRPr lang="en-US" dirty="0"/>
          </a:p>
        </p:txBody>
      </p:sp>
      <p:cxnSp>
        <p:nvCxnSpPr>
          <p:cNvPr id="6" name="Straight Connector 5"/>
          <p:cNvCxnSpPr/>
          <p:nvPr/>
        </p:nvCxnSpPr>
        <p:spPr>
          <a:xfrm>
            <a:off x="4508500" y="1665676"/>
            <a:ext cx="0" cy="484839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3646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415589" cy="907155"/>
          </a:xfrm>
        </p:spPr>
        <p:txBody>
          <a:bodyPr/>
          <a:lstStyle/>
          <a:p>
            <a:r>
              <a:rPr lang="en-US" dirty="0" smtClean="0">
                <a:solidFill>
                  <a:srgbClr val="08A1D9"/>
                </a:solidFill>
                <a:latin typeface="American Typewriter" charset="0"/>
                <a:ea typeface="American Typewriter" charset="0"/>
                <a:cs typeface="American Typewriter" charset="0"/>
              </a:rPr>
              <a:t>Body of paper: In-Text citations</a:t>
            </a:r>
            <a:endParaRPr lang="en-US" dirty="0">
              <a:solidFill>
                <a:srgbClr val="08A1D9"/>
              </a:solidFill>
              <a:latin typeface="American Typewriter" charset="0"/>
              <a:ea typeface="American Typewriter" charset="0"/>
              <a:cs typeface="American Typewriter" charset="0"/>
            </a:endParaRPr>
          </a:p>
        </p:txBody>
      </p:sp>
      <p:sp>
        <p:nvSpPr>
          <p:cNvPr id="5" name="Content Placeholder 4"/>
          <p:cNvSpPr txBox="1">
            <a:spLocks noGrp="1"/>
          </p:cNvSpPr>
          <p:nvPr>
            <p:ph idx="1"/>
          </p:nvPr>
        </p:nvSpPr>
        <p:spPr>
          <a:xfrm>
            <a:off x="4584992" y="1677610"/>
            <a:ext cx="4287796" cy="3404009"/>
          </a:xfrm>
          <a:prstGeom prst="rect">
            <a:avLst/>
          </a:prstGeom>
          <a:noFill/>
        </p:spPr>
        <p:txBody>
          <a:bodyPr wrap="square" rtlCol="0">
            <a:spAutoFit/>
          </a:bodyPr>
          <a:lstStyle/>
          <a:p>
            <a:r>
              <a:rPr lang="en-US" sz="1800" b="0" dirty="0" smtClean="0"/>
              <a:t>Paraphrase of original, with in-text citation, where author’s name is included in parenthesis:</a:t>
            </a:r>
          </a:p>
          <a:p>
            <a:endParaRPr lang="en-US" sz="1800" b="0" dirty="0"/>
          </a:p>
          <a:p>
            <a:r>
              <a:rPr lang="en-US" sz="1800" b="0" dirty="0" smtClean="0"/>
              <a:t>Mars and </a:t>
            </a:r>
            <a:r>
              <a:rPr lang="en-US" sz="1800" b="0" dirty="0" err="1" smtClean="0"/>
              <a:t>Murrie</a:t>
            </a:r>
            <a:r>
              <a:rPr lang="en-US" sz="1800" b="0" dirty="0" smtClean="0"/>
              <a:t> named the new candy after themselves. The candy traveled worldwide during WW2. </a:t>
            </a:r>
            <a:r>
              <a:rPr lang="en-US" sz="1800" b="0" dirty="0" err="1" smtClean="0"/>
              <a:t>Murrie’s</a:t>
            </a:r>
            <a:r>
              <a:rPr lang="en-US" sz="1800" b="0" dirty="0" smtClean="0"/>
              <a:t> shares in the company were sold to Mars after the war; Mars would later go on to become a major competitor in the chocolate market (</a:t>
            </a:r>
            <a:r>
              <a:rPr lang="en-US" sz="1800" b="0" dirty="0" err="1" smtClean="0"/>
              <a:t>Soniak</a:t>
            </a:r>
            <a:r>
              <a:rPr lang="en-US" sz="1800" b="0" dirty="0" smtClean="0"/>
              <a:t>, 2012). </a:t>
            </a:r>
            <a:endParaRPr lang="en-US" sz="1800" b="0" dirty="0"/>
          </a:p>
        </p:txBody>
      </p:sp>
      <p:sp>
        <p:nvSpPr>
          <p:cNvPr id="4" name="TextBox 3"/>
          <p:cNvSpPr txBox="1"/>
          <p:nvPr/>
        </p:nvSpPr>
        <p:spPr>
          <a:xfrm>
            <a:off x="212871" y="1268066"/>
            <a:ext cx="4333875" cy="5478422"/>
          </a:xfrm>
          <a:prstGeom prst="rect">
            <a:avLst/>
          </a:prstGeom>
          <a:noFill/>
        </p:spPr>
        <p:txBody>
          <a:bodyPr wrap="square" rtlCol="0">
            <a:spAutoFit/>
          </a:bodyPr>
          <a:lstStyle/>
          <a:p>
            <a:r>
              <a:rPr lang="en-US" dirty="0" smtClean="0"/>
              <a:t>Original passage:</a:t>
            </a:r>
          </a:p>
          <a:p>
            <a:endParaRPr lang="en-US" dirty="0" smtClean="0"/>
          </a:p>
          <a:p>
            <a:r>
              <a:rPr lang="en-US" dirty="0"/>
              <a:t>The partners Mars and </a:t>
            </a:r>
            <a:r>
              <a:rPr lang="en-US" dirty="0" err="1"/>
              <a:t>Murrie</a:t>
            </a:r>
            <a:r>
              <a:rPr lang="en-US" dirty="0"/>
              <a:t> dubbed their new candy with their initials, and M&amp;M’s soon found their way around the world with U.S. </a:t>
            </a:r>
            <a:r>
              <a:rPr lang="en-US" dirty="0" smtClean="0"/>
              <a:t>servicemen....The </a:t>
            </a:r>
            <a:r>
              <a:rPr lang="en-US" dirty="0"/>
              <a:t>story didn’t end sweetly for </a:t>
            </a:r>
            <a:r>
              <a:rPr lang="en-US" dirty="0" err="1"/>
              <a:t>Murrie</a:t>
            </a:r>
            <a:r>
              <a:rPr lang="en-US" dirty="0"/>
              <a:t>, though. When chocolate rationing ended after the war, Mars bought out </a:t>
            </a:r>
            <a:r>
              <a:rPr lang="en-US" dirty="0" err="1"/>
              <a:t>Murrie's</a:t>
            </a:r>
            <a:r>
              <a:rPr lang="en-US" dirty="0"/>
              <a:t> 20% interest in the product and went on to become one of Hershey’s biggest competitors.</a:t>
            </a:r>
          </a:p>
          <a:p>
            <a:endParaRPr lang="en-US" dirty="0" smtClean="0"/>
          </a:p>
          <a:p>
            <a:r>
              <a:rPr lang="en-US" sz="1400" dirty="0" smtClean="0"/>
              <a:t>Author: Matt </a:t>
            </a:r>
            <a:r>
              <a:rPr lang="en-US" sz="1400" dirty="0" err="1" smtClean="0"/>
              <a:t>Soniak</a:t>
            </a:r>
            <a:r>
              <a:rPr lang="en-US" sz="1400" dirty="0" smtClean="0"/>
              <a:t>. </a:t>
            </a:r>
          </a:p>
          <a:p>
            <a:r>
              <a:rPr lang="en-US" sz="1400" dirty="0" smtClean="0"/>
              <a:t>Title: “What do the </a:t>
            </a:r>
            <a:r>
              <a:rPr lang="en-US" sz="1400" dirty="0" err="1" smtClean="0"/>
              <a:t>Ms</a:t>
            </a:r>
            <a:r>
              <a:rPr lang="en-US" sz="1400" dirty="0" smtClean="0"/>
              <a:t> on M&amp;M’s Stand For, and How Do They Get Them on There?” </a:t>
            </a:r>
          </a:p>
          <a:p>
            <a:r>
              <a:rPr lang="en-US" sz="1400" dirty="0" smtClean="0"/>
              <a:t>Date: 2012</a:t>
            </a:r>
          </a:p>
          <a:p>
            <a:r>
              <a:rPr lang="en-US" sz="1400" dirty="0"/>
              <a:t>Retrieved from: http://</a:t>
            </a:r>
            <a:r>
              <a:rPr lang="en-US" sz="1400" dirty="0" err="1"/>
              <a:t>mentalfloss.com</a:t>
            </a:r>
            <a:r>
              <a:rPr lang="en-US" sz="1400" dirty="0"/>
              <a:t>/article/30494/what-do-</a:t>
            </a:r>
            <a:r>
              <a:rPr lang="en-US" sz="1400" dirty="0" err="1"/>
              <a:t>ms</a:t>
            </a:r>
            <a:r>
              <a:rPr lang="en-US" sz="1400" dirty="0"/>
              <a:t>-mms-stand-and-how-do-they-get-them-there</a:t>
            </a:r>
          </a:p>
          <a:p>
            <a:endParaRPr lang="en-US" dirty="0"/>
          </a:p>
        </p:txBody>
      </p:sp>
      <p:cxnSp>
        <p:nvCxnSpPr>
          <p:cNvPr id="6" name="Straight Connector 5"/>
          <p:cNvCxnSpPr/>
          <p:nvPr/>
        </p:nvCxnSpPr>
        <p:spPr>
          <a:xfrm>
            <a:off x="4508500" y="1677610"/>
            <a:ext cx="0" cy="498931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9234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415589" cy="964008"/>
          </a:xfrm>
        </p:spPr>
        <p:txBody>
          <a:bodyPr/>
          <a:lstStyle/>
          <a:p>
            <a:r>
              <a:rPr lang="en-US" dirty="0" smtClean="0">
                <a:solidFill>
                  <a:srgbClr val="08A1D9"/>
                </a:solidFill>
                <a:latin typeface="American Typewriter" charset="0"/>
                <a:ea typeface="American Typewriter" charset="0"/>
                <a:cs typeface="American Typewriter" charset="0"/>
              </a:rPr>
              <a:t>Body of paper: In-Text citations</a:t>
            </a:r>
            <a:endParaRPr lang="en-US" dirty="0">
              <a:solidFill>
                <a:srgbClr val="08A1D9"/>
              </a:solidFill>
              <a:latin typeface="American Typewriter" charset="0"/>
              <a:ea typeface="American Typewriter" charset="0"/>
              <a:cs typeface="American Typewriter" charset="0"/>
            </a:endParaRPr>
          </a:p>
        </p:txBody>
      </p:sp>
      <p:sp>
        <p:nvSpPr>
          <p:cNvPr id="5" name="Content Placeholder 4"/>
          <p:cNvSpPr txBox="1">
            <a:spLocks noGrp="1"/>
          </p:cNvSpPr>
          <p:nvPr>
            <p:ph idx="1"/>
          </p:nvPr>
        </p:nvSpPr>
        <p:spPr>
          <a:xfrm>
            <a:off x="4584992" y="1611056"/>
            <a:ext cx="4287796" cy="5450724"/>
          </a:xfrm>
          <a:prstGeom prst="rect">
            <a:avLst/>
          </a:prstGeom>
          <a:noFill/>
        </p:spPr>
        <p:txBody>
          <a:bodyPr wrap="square" rtlCol="0">
            <a:spAutoFit/>
          </a:bodyPr>
          <a:lstStyle/>
          <a:p>
            <a:r>
              <a:rPr lang="en-US" sz="1800" b="0" dirty="0" smtClean="0"/>
              <a:t>Quote of less than 40 words, with in-text citation:</a:t>
            </a:r>
          </a:p>
          <a:p>
            <a:endParaRPr lang="en-US" sz="1800" b="0" dirty="0"/>
          </a:p>
          <a:p>
            <a:r>
              <a:rPr lang="en-US" sz="1800" b="0" dirty="0" smtClean="0"/>
              <a:t>According to </a:t>
            </a:r>
            <a:r>
              <a:rPr lang="en-US" sz="1800" b="0" dirty="0" err="1" smtClean="0"/>
              <a:t>Soniak</a:t>
            </a:r>
            <a:r>
              <a:rPr lang="en-US" sz="1800" b="0" dirty="0" smtClean="0"/>
              <a:t>, “Mars bought out </a:t>
            </a:r>
            <a:r>
              <a:rPr lang="en-US" sz="1800" b="0" dirty="0" err="1" smtClean="0"/>
              <a:t>Murrie’s</a:t>
            </a:r>
            <a:r>
              <a:rPr lang="en-US" sz="1800" b="0" dirty="0" smtClean="0"/>
              <a:t> 20% interest in the product and went on to become one of Hershey’s biggest competitors” (2012, </a:t>
            </a:r>
            <a:r>
              <a:rPr lang="en-US" sz="1800" b="0" dirty="0" err="1" smtClean="0"/>
              <a:t>para</a:t>
            </a:r>
            <a:r>
              <a:rPr lang="en-US" sz="1800" b="0" dirty="0" smtClean="0"/>
              <a:t> 4). </a:t>
            </a:r>
          </a:p>
          <a:p>
            <a:endParaRPr lang="en-US" sz="1800" b="0" dirty="0"/>
          </a:p>
          <a:p>
            <a:r>
              <a:rPr lang="en-US" sz="1800" b="0" dirty="0" smtClean="0"/>
              <a:t>Could also cite like this:</a:t>
            </a:r>
          </a:p>
          <a:p>
            <a:r>
              <a:rPr lang="en-US" sz="1800" b="0" dirty="0"/>
              <a:t>According to </a:t>
            </a:r>
            <a:r>
              <a:rPr lang="en-US" sz="1800" b="0" dirty="0" smtClean="0"/>
              <a:t>one historian, </a:t>
            </a:r>
            <a:r>
              <a:rPr lang="en-US" sz="1800" b="0" dirty="0"/>
              <a:t>“Mars bought out </a:t>
            </a:r>
            <a:r>
              <a:rPr lang="en-US" sz="1800" b="0" dirty="0" err="1"/>
              <a:t>Murrie’s</a:t>
            </a:r>
            <a:r>
              <a:rPr lang="en-US" sz="1800" b="0" dirty="0"/>
              <a:t> 20% interest in the product and went on to become one of Hershey’s biggest competitors” </a:t>
            </a:r>
            <a:r>
              <a:rPr lang="en-US" sz="1800" b="0" dirty="0" smtClean="0"/>
              <a:t>(</a:t>
            </a:r>
            <a:r>
              <a:rPr lang="en-US" sz="1800" b="0" dirty="0" err="1" smtClean="0"/>
              <a:t>Soniak</a:t>
            </a:r>
            <a:r>
              <a:rPr lang="en-US" sz="1800" b="0" dirty="0" smtClean="0"/>
              <a:t>, 2012</a:t>
            </a:r>
            <a:r>
              <a:rPr lang="en-US" sz="1800" b="0" dirty="0"/>
              <a:t>, </a:t>
            </a:r>
            <a:r>
              <a:rPr lang="en-US" sz="1800" b="0" dirty="0" err="1"/>
              <a:t>para</a:t>
            </a:r>
            <a:r>
              <a:rPr lang="en-US" sz="1800" b="0" dirty="0"/>
              <a:t> 4). </a:t>
            </a:r>
          </a:p>
          <a:p>
            <a:endParaRPr lang="en-US" sz="1800" b="0" dirty="0"/>
          </a:p>
          <a:p>
            <a:endParaRPr lang="en-US" sz="1800" b="0" dirty="0"/>
          </a:p>
        </p:txBody>
      </p:sp>
      <p:sp>
        <p:nvSpPr>
          <p:cNvPr id="4" name="TextBox 3"/>
          <p:cNvSpPr txBox="1"/>
          <p:nvPr/>
        </p:nvSpPr>
        <p:spPr>
          <a:xfrm>
            <a:off x="212871" y="1290368"/>
            <a:ext cx="4333875" cy="5478422"/>
          </a:xfrm>
          <a:prstGeom prst="rect">
            <a:avLst/>
          </a:prstGeom>
          <a:noFill/>
        </p:spPr>
        <p:txBody>
          <a:bodyPr wrap="square" rtlCol="0">
            <a:spAutoFit/>
          </a:bodyPr>
          <a:lstStyle/>
          <a:p>
            <a:r>
              <a:rPr lang="en-US" dirty="0" smtClean="0"/>
              <a:t>Original passage:</a:t>
            </a:r>
          </a:p>
          <a:p>
            <a:endParaRPr lang="en-US" dirty="0" smtClean="0"/>
          </a:p>
          <a:p>
            <a:r>
              <a:rPr lang="en-US" dirty="0"/>
              <a:t>The partners Mars and </a:t>
            </a:r>
            <a:r>
              <a:rPr lang="en-US" dirty="0" err="1"/>
              <a:t>Murrie</a:t>
            </a:r>
            <a:r>
              <a:rPr lang="en-US" dirty="0"/>
              <a:t> dubbed their new candy with their initials, and M&amp;M’s soon found their way around the world with U.S. </a:t>
            </a:r>
            <a:r>
              <a:rPr lang="en-US" dirty="0" smtClean="0"/>
              <a:t>servicemen....The </a:t>
            </a:r>
            <a:r>
              <a:rPr lang="en-US" dirty="0"/>
              <a:t>story didn’t end sweetly for </a:t>
            </a:r>
            <a:r>
              <a:rPr lang="en-US" dirty="0" err="1"/>
              <a:t>Murrie</a:t>
            </a:r>
            <a:r>
              <a:rPr lang="en-US" dirty="0"/>
              <a:t>, though. When chocolate rationing ended after the war, Mars bought out </a:t>
            </a:r>
            <a:r>
              <a:rPr lang="en-US" dirty="0" err="1"/>
              <a:t>Murrie's</a:t>
            </a:r>
            <a:r>
              <a:rPr lang="en-US" dirty="0"/>
              <a:t> 20% interest in the product and went on to become one of Hershey’s biggest competitors.</a:t>
            </a:r>
          </a:p>
          <a:p>
            <a:endParaRPr lang="en-US" dirty="0" smtClean="0"/>
          </a:p>
          <a:p>
            <a:r>
              <a:rPr lang="en-US" sz="1400" dirty="0" smtClean="0"/>
              <a:t>Author: Matt </a:t>
            </a:r>
            <a:r>
              <a:rPr lang="en-US" sz="1400" dirty="0" err="1" smtClean="0"/>
              <a:t>Soniak</a:t>
            </a:r>
            <a:r>
              <a:rPr lang="en-US" sz="1400" dirty="0" smtClean="0"/>
              <a:t>. </a:t>
            </a:r>
          </a:p>
          <a:p>
            <a:r>
              <a:rPr lang="en-US" sz="1400" dirty="0" smtClean="0"/>
              <a:t>Title: “What do the </a:t>
            </a:r>
            <a:r>
              <a:rPr lang="en-US" sz="1400" dirty="0" err="1" smtClean="0"/>
              <a:t>Ms</a:t>
            </a:r>
            <a:r>
              <a:rPr lang="en-US" sz="1400" dirty="0" smtClean="0"/>
              <a:t> on M&amp;M’s Stand For, and How Do They Get Them on There?” </a:t>
            </a:r>
          </a:p>
          <a:p>
            <a:r>
              <a:rPr lang="en-US" sz="1400" dirty="0" smtClean="0"/>
              <a:t>Date: 2012</a:t>
            </a:r>
          </a:p>
          <a:p>
            <a:r>
              <a:rPr lang="en-US" sz="1400" dirty="0"/>
              <a:t>Retrieved from: http://</a:t>
            </a:r>
            <a:r>
              <a:rPr lang="en-US" sz="1400" dirty="0" err="1"/>
              <a:t>mentalfloss.com</a:t>
            </a:r>
            <a:r>
              <a:rPr lang="en-US" sz="1400" dirty="0"/>
              <a:t>/article/30494/what-do-</a:t>
            </a:r>
            <a:r>
              <a:rPr lang="en-US" sz="1400" dirty="0" err="1"/>
              <a:t>ms</a:t>
            </a:r>
            <a:r>
              <a:rPr lang="en-US" sz="1400" dirty="0"/>
              <a:t>-mms-stand-and-how-do-they-get-them-there</a:t>
            </a:r>
          </a:p>
          <a:p>
            <a:endParaRPr lang="en-US" dirty="0"/>
          </a:p>
        </p:txBody>
      </p:sp>
      <p:cxnSp>
        <p:nvCxnSpPr>
          <p:cNvPr id="6" name="Straight Connector 5"/>
          <p:cNvCxnSpPr/>
          <p:nvPr/>
        </p:nvCxnSpPr>
        <p:spPr>
          <a:xfrm>
            <a:off x="4508500" y="1665676"/>
            <a:ext cx="0" cy="4984092"/>
          </a:xfrm>
          <a:prstGeom prst="line">
            <a:avLst/>
          </a:prstGeom>
          <a:ln w="28575"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7483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05" y="133780"/>
            <a:ext cx="7434470" cy="1280890"/>
          </a:xfrm>
        </p:spPr>
        <p:txBody>
          <a:bodyPr/>
          <a:lstStyle/>
          <a:p>
            <a:r>
              <a:rPr lang="en-US" dirty="0">
                <a:solidFill>
                  <a:srgbClr val="08A1D9"/>
                </a:solidFill>
                <a:latin typeface="American Typewriter" charset="0"/>
                <a:ea typeface="American Typewriter" charset="0"/>
                <a:cs typeface="American Typewriter" charset="0"/>
              </a:rPr>
              <a:t>Body of paper: In-Text citations</a:t>
            </a:r>
            <a:r>
              <a:rPr lang="en-US" dirty="0" smtClean="0"/>
              <a:t>	</a:t>
            </a:r>
            <a:endParaRPr lang="en-US" dirty="0"/>
          </a:p>
        </p:txBody>
      </p:sp>
      <p:sp>
        <p:nvSpPr>
          <p:cNvPr id="3" name="Content Placeholder 2"/>
          <p:cNvSpPr>
            <a:spLocks noGrp="1"/>
          </p:cNvSpPr>
          <p:nvPr>
            <p:ph idx="1"/>
          </p:nvPr>
        </p:nvSpPr>
        <p:spPr>
          <a:xfrm>
            <a:off x="1709531" y="1524000"/>
            <a:ext cx="6998052" cy="4731026"/>
          </a:xfrm>
        </p:spPr>
        <p:txBody>
          <a:bodyPr>
            <a:normAutofit fontScale="92500"/>
          </a:bodyPr>
          <a:lstStyle/>
          <a:p>
            <a:r>
              <a:rPr lang="en-US" sz="2400" dirty="0" smtClean="0"/>
              <a:t>Try to paraphrase or summarize when possible</a:t>
            </a:r>
          </a:p>
          <a:p>
            <a:r>
              <a:rPr lang="en-US" sz="2400" dirty="0" smtClean="0"/>
              <a:t>Put the author’s ideas in your own words to support your own ideas!</a:t>
            </a:r>
          </a:p>
          <a:p>
            <a:r>
              <a:rPr lang="en-US" sz="2400" dirty="0" smtClean="0"/>
              <a:t>Quote only when needed</a:t>
            </a:r>
          </a:p>
          <a:p>
            <a:endParaRPr lang="en-US" sz="2400" dirty="0"/>
          </a:p>
          <a:p>
            <a:endParaRPr lang="en-US" sz="2400" dirty="0" smtClean="0"/>
          </a:p>
          <a:p>
            <a:r>
              <a:rPr lang="en-US" sz="2400" dirty="0" smtClean="0"/>
              <a:t>Further advice on this: Writer’s Handbook from the Writing Center at the University of Wisconsin-Madison:</a:t>
            </a:r>
          </a:p>
          <a:p>
            <a:pPr lvl="1"/>
            <a:r>
              <a:rPr lang="en-US" sz="2200" dirty="0">
                <a:hlinkClick r:id="rId2"/>
              </a:rPr>
              <a:t>http://</a:t>
            </a:r>
            <a:r>
              <a:rPr lang="en-US" sz="2200" dirty="0" smtClean="0">
                <a:hlinkClick r:id="rId2"/>
              </a:rPr>
              <a:t>writing.wisc.edu/Handbook/QPA_paraphrase.html</a:t>
            </a:r>
            <a:endParaRPr lang="en-US" sz="2200" dirty="0" smtClean="0"/>
          </a:p>
          <a:p>
            <a:endParaRPr lang="en-US" dirty="0" smtClean="0"/>
          </a:p>
          <a:p>
            <a:endParaRPr lang="en-US" dirty="0"/>
          </a:p>
        </p:txBody>
      </p:sp>
    </p:spTree>
    <p:extLst>
      <p:ext uri="{BB962C8B-B14F-4D97-AF65-F5344CB8AC3E}">
        <p14:creationId xmlns:p14="http://schemas.microsoft.com/office/powerpoint/2010/main" val="3118699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1676" cy="1371600"/>
          </a:xfrm>
        </p:spPr>
        <p:txBody>
          <a:bodyPr/>
          <a:lstStyle/>
          <a:p>
            <a:r>
              <a:rPr lang="en-US" dirty="0" smtClean="0">
                <a:solidFill>
                  <a:srgbClr val="08A1D9"/>
                </a:solidFill>
                <a:latin typeface="American Typewriter" charset="0"/>
                <a:ea typeface="American Typewriter" charset="0"/>
                <a:cs typeface="American Typewriter" charset="0"/>
              </a:rPr>
              <a:t>What we will be covering</a:t>
            </a:r>
            <a:endParaRPr lang="en-US" dirty="0">
              <a:solidFill>
                <a:srgbClr val="08A1D9"/>
              </a:solidFill>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457200" y="2059529"/>
            <a:ext cx="8062794" cy="3779889"/>
          </a:xfrm>
        </p:spPr>
        <p:txBody>
          <a:bodyPr>
            <a:normAutofit/>
          </a:bodyPr>
          <a:lstStyle/>
          <a:p>
            <a:pPr marL="457200" indent="-457200">
              <a:buFont typeface="Arial"/>
              <a:buChar char="•"/>
            </a:pPr>
            <a:r>
              <a:rPr lang="en-US" sz="2800" b="0" dirty="0" smtClean="0">
                <a:latin typeface="American Typewriter" charset="0"/>
                <a:ea typeface="American Typewriter" charset="0"/>
                <a:cs typeface="American Typewriter" charset="0"/>
              </a:rPr>
              <a:t>What is APA and why are we using it?</a:t>
            </a:r>
          </a:p>
          <a:p>
            <a:pPr marL="457200" indent="-457200">
              <a:buFont typeface="Arial"/>
              <a:buChar char="•"/>
            </a:pPr>
            <a:r>
              <a:rPr lang="en-US" sz="2800" b="0" dirty="0" smtClean="0">
                <a:latin typeface="American Typewriter" charset="0"/>
                <a:ea typeface="American Typewriter" charset="0"/>
                <a:cs typeface="American Typewriter" charset="0"/>
              </a:rPr>
              <a:t>What does an APA paper look like?</a:t>
            </a:r>
          </a:p>
          <a:p>
            <a:pPr marL="457200" indent="-457200">
              <a:buFont typeface="Arial"/>
              <a:buChar char="•"/>
            </a:pPr>
            <a:r>
              <a:rPr lang="en-US" sz="2800" b="0" dirty="0" smtClean="0">
                <a:latin typeface="American Typewriter" charset="0"/>
                <a:ea typeface="American Typewriter" charset="0"/>
                <a:cs typeface="American Typewriter" charset="0"/>
              </a:rPr>
              <a:t>What is an in-text citation, why do you need one, and how do you make one?</a:t>
            </a:r>
          </a:p>
          <a:p>
            <a:pPr marL="457200" indent="-457200">
              <a:buFont typeface="Arial"/>
              <a:buChar char="•"/>
            </a:pPr>
            <a:r>
              <a:rPr lang="en-US" sz="2800" dirty="0">
                <a:latin typeface="American Typewriter" charset="0"/>
                <a:ea typeface="American Typewriter" charset="0"/>
                <a:cs typeface="American Typewriter" charset="0"/>
              </a:rPr>
              <a:t>What resources are available for help?</a:t>
            </a:r>
          </a:p>
          <a:p>
            <a:pPr marL="457200" indent="-457200">
              <a:buFont typeface="Arial"/>
              <a:buChar char="•"/>
            </a:pPr>
            <a:r>
              <a:rPr lang="en-US" sz="2800" b="0" dirty="0" smtClean="0">
                <a:latin typeface="American Typewriter" charset="0"/>
                <a:ea typeface="American Typewriter" charset="0"/>
                <a:cs typeface="American Typewriter" charset="0"/>
              </a:rPr>
              <a:t>What questions do you still have?</a:t>
            </a:r>
          </a:p>
          <a:p>
            <a:endParaRPr lang="en-US" dirty="0"/>
          </a:p>
        </p:txBody>
      </p:sp>
    </p:spTree>
    <p:extLst>
      <p:ext uri="{BB962C8B-B14F-4D97-AF65-F5344CB8AC3E}">
        <p14:creationId xmlns:p14="http://schemas.microsoft.com/office/powerpoint/2010/main" val="3398009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415589" cy="1371600"/>
          </a:xfrm>
        </p:spPr>
        <p:txBody>
          <a:bodyPr/>
          <a:lstStyle/>
          <a:p>
            <a:r>
              <a:rPr lang="en-US" dirty="0" smtClean="0">
                <a:solidFill>
                  <a:srgbClr val="08A1D9"/>
                </a:solidFill>
                <a:latin typeface="American Typewriter" charset="0"/>
                <a:ea typeface="American Typewriter" charset="0"/>
                <a:cs typeface="American Typewriter" charset="0"/>
              </a:rPr>
              <a:t>Body of paper: In-Text citations</a:t>
            </a:r>
            <a:endParaRPr lang="en-US" dirty="0">
              <a:solidFill>
                <a:srgbClr val="08A1D9"/>
              </a:solidFill>
              <a:latin typeface="American Typewriter" charset="0"/>
              <a:ea typeface="American Typewriter" charset="0"/>
              <a:cs typeface="American Typewriter" charset="0"/>
            </a:endParaRPr>
          </a:p>
        </p:txBody>
      </p:sp>
      <p:sp>
        <p:nvSpPr>
          <p:cNvPr id="5" name="Content Placeholder 4"/>
          <p:cNvSpPr txBox="1">
            <a:spLocks noGrp="1"/>
          </p:cNvSpPr>
          <p:nvPr>
            <p:ph idx="1"/>
          </p:nvPr>
        </p:nvSpPr>
        <p:spPr>
          <a:xfrm>
            <a:off x="1378226" y="1869737"/>
            <a:ext cx="7158721" cy="3206006"/>
          </a:xfrm>
          <a:prstGeom prst="rect">
            <a:avLst/>
          </a:prstGeom>
          <a:noFill/>
        </p:spPr>
        <p:txBody>
          <a:bodyPr wrap="square" rtlCol="0">
            <a:spAutoFit/>
          </a:bodyPr>
          <a:lstStyle/>
          <a:p>
            <a:r>
              <a:rPr lang="en-US" sz="2000" b="0" dirty="0" smtClean="0"/>
              <a:t>Quotes of more than 40 words, with in-text citation:</a:t>
            </a:r>
          </a:p>
          <a:p>
            <a:endParaRPr lang="en-US" sz="1800" b="0" dirty="0" smtClean="0"/>
          </a:p>
          <a:p>
            <a:endParaRPr lang="en-US" sz="1800" b="0" dirty="0"/>
          </a:p>
          <a:p>
            <a:r>
              <a:rPr lang="en-US" dirty="0">
                <a:hlinkClick r:id="rId2"/>
              </a:rPr>
              <a:t>http://arc.national.edu/library/docs/Zombies.pdf</a:t>
            </a:r>
            <a:endParaRPr lang="en-US" dirty="0"/>
          </a:p>
          <a:p>
            <a:endParaRPr lang="en-US" dirty="0"/>
          </a:p>
          <a:p>
            <a:r>
              <a:rPr lang="en-US" dirty="0">
                <a:hlinkClick r:id="rId3"/>
              </a:rPr>
              <a:t>http://arc.national.edu/library/docs/APA_in-text.pdf</a:t>
            </a:r>
            <a:endParaRPr lang="en-US" dirty="0"/>
          </a:p>
          <a:p>
            <a:endParaRPr lang="en-US" sz="1800" b="0" dirty="0"/>
          </a:p>
          <a:p>
            <a:endParaRPr lang="en-US" sz="1800" b="0" dirty="0"/>
          </a:p>
        </p:txBody>
      </p:sp>
    </p:spTree>
    <p:extLst>
      <p:ext uri="{BB962C8B-B14F-4D97-AF65-F5344CB8AC3E}">
        <p14:creationId xmlns:p14="http://schemas.microsoft.com/office/powerpoint/2010/main" val="3779974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8A1D9"/>
                </a:solidFill>
                <a:latin typeface="American Typewriter" charset="0"/>
                <a:ea typeface="American Typewriter" charset="0"/>
                <a:cs typeface="American Typewriter" charset="0"/>
              </a:rPr>
              <a:t>Reference Page</a:t>
            </a:r>
            <a:endParaRPr lang="en-US" dirty="0">
              <a:solidFill>
                <a:srgbClr val="08A1D9"/>
              </a:solidFill>
              <a:latin typeface="American Typewriter" charset="0"/>
              <a:ea typeface="American Typewriter" charset="0"/>
              <a:cs typeface="American Typewriter" charset="0"/>
            </a:endParaRPr>
          </a:p>
        </p:txBody>
      </p:sp>
      <p:sp>
        <p:nvSpPr>
          <p:cNvPr id="3" name="Content Placeholder 2"/>
          <p:cNvSpPr>
            <a:spLocks noGrp="1"/>
          </p:cNvSpPr>
          <p:nvPr>
            <p:ph idx="1"/>
          </p:nvPr>
        </p:nvSpPr>
        <p:spPr/>
        <p:txBody>
          <a:bodyPr>
            <a:normAutofit fontScale="92500" lnSpcReduction="20000"/>
          </a:bodyPr>
          <a:lstStyle/>
          <a:p>
            <a:r>
              <a:rPr lang="en-US" sz="2800" b="0" dirty="0" smtClean="0">
                <a:latin typeface="American Typewriter" charset="0"/>
                <a:ea typeface="American Typewriter" charset="0"/>
                <a:cs typeface="American Typewriter" charset="0"/>
              </a:rPr>
              <a:t>Only include items in your References page that you created an-text citation for in the body of your paper.</a:t>
            </a:r>
          </a:p>
          <a:p>
            <a:endParaRPr lang="en-US" sz="2800" b="0" dirty="0" smtClean="0">
              <a:latin typeface="American Typewriter" charset="0"/>
              <a:ea typeface="American Typewriter" charset="0"/>
              <a:cs typeface="American Typewriter" charset="0"/>
            </a:endParaRPr>
          </a:p>
          <a:p>
            <a:r>
              <a:rPr lang="en-US" sz="2800" b="0" dirty="0" smtClean="0">
                <a:latin typeface="American Typewriter" charset="0"/>
                <a:ea typeface="American Typewriter" charset="0"/>
                <a:cs typeface="American Typewriter" charset="0"/>
              </a:rPr>
              <a:t>The reference citation gives your reader more thorough publication information than the in-text citation does -- your reader can track down the piece of information on their own if they want to with the info you provide.</a:t>
            </a:r>
            <a:endParaRPr lang="en-US" sz="2800" b="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3175079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8A1D9"/>
                </a:solidFill>
                <a:latin typeface="American Typewriter" charset="0"/>
                <a:ea typeface="American Typewriter" charset="0"/>
                <a:cs typeface="American Typewriter" charset="0"/>
              </a:rPr>
              <a:t>Reference Page</a:t>
            </a:r>
            <a:endParaRPr lang="en-US" dirty="0">
              <a:solidFill>
                <a:srgbClr val="08A1D9"/>
              </a:solidFill>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1942415" y="2026227"/>
            <a:ext cx="6591985" cy="3884995"/>
          </a:xfrm>
        </p:spPr>
        <p:txBody>
          <a:bodyPr>
            <a:normAutofit lnSpcReduction="10000"/>
          </a:bodyPr>
          <a:lstStyle/>
          <a:p>
            <a:r>
              <a:rPr lang="en-US" sz="2800" b="0" dirty="0" smtClean="0">
                <a:latin typeface="American Typewriter" charset="0"/>
                <a:ea typeface="American Typewriter" charset="0"/>
                <a:cs typeface="American Typewriter" charset="0"/>
              </a:rPr>
              <a:t>Should be double-spaced (like the rest of your paper).</a:t>
            </a:r>
          </a:p>
          <a:p>
            <a:endParaRPr lang="en-US" sz="2800" b="0" dirty="0" smtClean="0">
              <a:latin typeface="American Typewriter" charset="0"/>
              <a:ea typeface="American Typewriter" charset="0"/>
              <a:cs typeface="American Typewriter" charset="0"/>
            </a:endParaRPr>
          </a:p>
          <a:p>
            <a:r>
              <a:rPr lang="en-US" sz="2800" b="0" dirty="0" smtClean="0">
                <a:latin typeface="American Typewriter" charset="0"/>
                <a:ea typeface="American Typewriter" charset="0"/>
                <a:cs typeface="American Typewriter" charset="0"/>
              </a:rPr>
              <a:t>Should be in alphabetical order, by author’s last name.</a:t>
            </a:r>
          </a:p>
          <a:p>
            <a:endParaRPr lang="en-US" sz="2800" b="0" dirty="0" smtClean="0">
              <a:latin typeface="American Typewriter" charset="0"/>
              <a:ea typeface="American Typewriter" charset="0"/>
              <a:cs typeface="American Typewriter" charset="0"/>
            </a:endParaRPr>
          </a:p>
          <a:p>
            <a:r>
              <a:rPr lang="en-US" sz="2800" b="0" dirty="0" smtClean="0">
                <a:latin typeface="American Typewriter" charset="0"/>
                <a:ea typeface="American Typewriter" charset="0"/>
                <a:cs typeface="American Typewriter" charset="0"/>
              </a:rPr>
              <a:t>Use a hanging indent for citations that take up more than one line of text.</a:t>
            </a:r>
            <a:endParaRPr lang="en-US" sz="2800" b="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1866909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Page Example</a:t>
            </a:r>
            <a:endParaRPr lang="en-US" dirty="0"/>
          </a:p>
        </p:txBody>
      </p:sp>
      <p:pic>
        <p:nvPicPr>
          <p:cNvPr id="4" name="Content Placeholder 3"/>
          <p:cNvPicPr>
            <a:picLocks noGrp="1" noChangeAspect="1"/>
          </p:cNvPicPr>
          <p:nvPr>
            <p:ph idx="1"/>
          </p:nvPr>
        </p:nvPicPr>
        <p:blipFill>
          <a:blip r:embed="rId3"/>
          <a:stretch>
            <a:fillRect/>
          </a:stretch>
        </p:blipFill>
        <p:spPr>
          <a:xfrm>
            <a:off x="2401284" y="1600200"/>
            <a:ext cx="3731831" cy="4800600"/>
          </a:xfrm>
          <a:prstGeom prst="rect">
            <a:avLst/>
          </a:prstGeom>
        </p:spPr>
      </p:pic>
      <p:pic>
        <p:nvPicPr>
          <p:cNvPr id="5" name="Picture 4"/>
          <p:cNvPicPr>
            <a:picLocks noChangeAspect="1"/>
          </p:cNvPicPr>
          <p:nvPr/>
        </p:nvPicPr>
        <p:blipFill>
          <a:blip r:embed="rId4"/>
          <a:stretch>
            <a:fillRect/>
          </a:stretch>
        </p:blipFill>
        <p:spPr>
          <a:xfrm rot="20454462">
            <a:off x="4345580" y="687418"/>
            <a:ext cx="3104795" cy="1621677"/>
          </a:xfrm>
          <a:prstGeom prst="rect">
            <a:avLst/>
          </a:prstGeom>
        </p:spPr>
      </p:pic>
      <p:pic>
        <p:nvPicPr>
          <p:cNvPr id="8" name="Picture 7"/>
          <p:cNvPicPr>
            <a:picLocks noChangeAspect="1"/>
          </p:cNvPicPr>
          <p:nvPr/>
        </p:nvPicPr>
        <p:blipFill>
          <a:blip r:embed="rId4"/>
          <a:stretch>
            <a:fillRect/>
          </a:stretch>
        </p:blipFill>
        <p:spPr>
          <a:xfrm rot="9980029">
            <a:off x="1129863" y="1726599"/>
            <a:ext cx="2549641" cy="1621677"/>
          </a:xfrm>
          <a:prstGeom prst="rect">
            <a:avLst/>
          </a:prstGeom>
        </p:spPr>
      </p:pic>
      <p:sp>
        <p:nvSpPr>
          <p:cNvPr id="9" name="TextBox 8"/>
          <p:cNvSpPr txBox="1"/>
          <p:nvPr/>
        </p:nvSpPr>
        <p:spPr>
          <a:xfrm>
            <a:off x="6535592" y="1143000"/>
            <a:ext cx="1008208" cy="369332"/>
          </a:xfrm>
          <a:prstGeom prst="rect">
            <a:avLst/>
          </a:prstGeom>
          <a:noFill/>
        </p:spPr>
        <p:txBody>
          <a:bodyPr wrap="square" rtlCol="0">
            <a:spAutoFit/>
          </a:bodyPr>
          <a:lstStyle/>
          <a:p>
            <a:r>
              <a:rPr lang="en-US" dirty="0" smtClean="0">
                <a:solidFill>
                  <a:srgbClr val="FF0000"/>
                </a:solidFill>
                <a:latin typeface="Comic Sans MS" panose="030F0702030302020204" pitchFamily="66" charset="0"/>
              </a:rPr>
              <a:t>Header </a:t>
            </a:r>
            <a:endParaRPr lang="en-US" dirty="0">
              <a:solidFill>
                <a:srgbClr val="FF0000"/>
              </a:solidFill>
              <a:latin typeface="Comic Sans MS" panose="030F0702030302020204" pitchFamily="66" charset="0"/>
            </a:endParaRPr>
          </a:p>
        </p:txBody>
      </p:sp>
      <p:sp>
        <p:nvSpPr>
          <p:cNvPr id="10" name="TextBox 9"/>
          <p:cNvSpPr txBox="1"/>
          <p:nvPr/>
        </p:nvSpPr>
        <p:spPr>
          <a:xfrm>
            <a:off x="779606" y="2362200"/>
            <a:ext cx="1049193" cy="646331"/>
          </a:xfrm>
          <a:prstGeom prst="rect">
            <a:avLst/>
          </a:prstGeom>
          <a:noFill/>
        </p:spPr>
        <p:txBody>
          <a:bodyPr wrap="square" rtlCol="0">
            <a:spAutoFit/>
          </a:bodyPr>
          <a:lstStyle/>
          <a:p>
            <a:r>
              <a:rPr lang="en-US" dirty="0" smtClean="0">
                <a:solidFill>
                  <a:srgbClr val="FF0000"/>
                </a:solidFill>
                <a:latin typeface="Comic Sans MS" panose="030F0702030302020204" pitchFamily="66" charset="0"/>
              </a:rPr>
              <a:t>Hanging indent</a:t>
            </a:r>
            <a:endParaRPr lang="en-US" dirty="0">
              <a:solidFill>
                <a:srgbClr val="FF0000"/>
              </a:solidFill>
              <a:latin typeface="Comic Sans MS" panose="030F0702030302020204" pitchFamily="66" charset="0"/>
            </a:endParaRPr>
          </a:p>
        </p:txBody>
      </p:sp>
      <p:sp>
        <p:nvSpPr>
          <p:cNvPr id="11" name="Rectangle 10"/>
          <p:cNvSpPr/>
          <p:nvPr/>
        </p:nvSpPr>
        <p:spPr>
          <a:xfrm>
            <a:off x="6168882" y="6031468"/>
            <a:ext cx="1350113" cy="369332"/>
          </a:xfrm>
          <a:prstGeom prst="rect">
            <a:avLst/>
          </a:prstGeom>
        </p:spPr>
        <p:txBody>
          <a:bodyPr wrap="none">
            <a:spAutoFit/>
          </a:bodyPr>
          <a:lstStyle/>
          <a:p>
            <a:r>
              <a:rPr lang="en-US" dirty="0"/>
              <a:t>(Rojas, </a:t>
            </a:r>
            <a:r>
              <a:rPr lang="en-US" dirty="0" err="1"/>
              <a:t>n.d.</a:t>
            </a:r>
            <a:r>
              <a:rPr lang="en-US" dirty="0"/>
              <a:t>).</a:t>
            </a: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8756" y="3429001"/>
            <a:ext cx="229320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491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8A1D9"/>
                </a:solidFill>
                <a:latin typeface="American Typewriter" charset="0"/>
                <a:ea typeface="American Typewriter" charset="0"/>
                <a:cs typeface="American Typewriter" charset="0"/>
              </a:rPr>
              <a:t>Reference Page</a:t>
            </a:r>
            <a:endParaRPr lang="en-US" dirty="0">
              <a:solidFill>
                <a:srgbClr val="08A1D9"/>
              </a:solidFill>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1205344" y="2175276"/>
            <a:ext cx="7419111" cy="3950887"/>
          </a:xfrm>
        </p:spPr>
        <p:txBody>
          <a:bodyPr>
            <a:normAutofit/>
          </a:bodyPr>
          <a:lstStyle/>
          <a:p>
            <a:r>
              <a:rPr lang="en-US" sz="2800" b="0" dirty="0" smtClean="0">
                <a:latin typeface="American Typewriter" charset="0"/>
                <a:ea typeface="American Typewriter" charset="0"/>
                <a:cs typeface="American Typewriter" charset="0"/>
              </a:rPr>
              <a:t>The APA manual provides different patterns for citing items in your reference list, depending on what type of item you are citing.</a:t>
            </a:r>
          </a:p>
          <a:p>
            <a:endParaRPr lang="en-US" sz="2800" b="0" dirty="0">
              <a:latin typeface="American Typewriter" charset="0"/>
              <a:ea typeface="American Typewriter" charset="0"/>
              <a:cs typeface="American Typewriter" charset="0"/>
            </a:endParaRPr>
          </a:p>
          <a:p>
            <a:r>
              <a:rPr lang="en-US" sz="2800" b="0" dirty="0" smtClean="0">
                <a:latin typeface="American Typewriter" charset="0"/>
                <a:ea typeface="American Typewriter" charset="0"/>
                <a:cs typeface="American Typewriter" charset="0"/>
              </a:rPr>
              <a:t>Books, articles, and interviews, for example, are formatted differently. </a:t>
            </a:r>
            <a:endParaRPr lang="en-US" sz="2800" b="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366049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8A1D9"/>
                </a:solidFill>
                <a:latin typeface="American Typewriter" charset="0"/>
                <a:ea typeface="American Typewriter" charset="0"/>
                <a:cs typeface="American Typewriter" charset="0"/>
              </a:rPr>
              <a:t>Reference Page</a:t>
            </a:r>
            <a:endParaRPr lang="en-US" dirty="0">
              <a:solidFill>
                <a:srgbClr val="08A1D9"/>
              </a:solidFill>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1808018" y="1984664"/>
            <a:ext cx="6899563" cy="3926558"/>
          </a:xfrm>
        </p:spPr>
        <p:txBody>
          <a:bodyPr>
            <a:normAutofit/>
          </a:bodyPr>
          <a:lstStyle/>
          <a:p>
            <a:r>
              <a:rPr lang="en-US" sz="2800" b="0" dirty="0" smtClean="0">
                <a:latin typeface="American Typewriter" charset="0"/>
                <a:ea typeface="American Typewriter" charset="0"/>
                <a:cs typeface="American Typewriter" charset="0"/>
              </a:rPr>
              <a:t>Regardless of what you are citing, you need to find the following for each piece of information you are citing:</a:t>
            </a:r>
          </a:p>
          <a:p>
            <a:pPr marL="457200" indent="-457200">
              <a:buFont typeface="Arial"/>
              <a:buChar char="•"/>
            </a:pPr>
            <a:r>
              <a:rPr lang="en-US" sz="2800" b="0" dirty="0" smtClean="0">
                <a:latin typeface="American Typewriter" charset="0"/>
                <a:ea typeface="American Typewriter" charset="0"/>
                <a:cs typeface="American Typewriter" charset="0"/>
              </a:rPr>
              <a:t>Author</a:t>
            </a:r>
          </a:p>
          <a:p>
            <a:pPr marL="457200" indent="-457200">
              <a:buFont typeface="Arial"/>
              <a:buChar char="•"/>
            </a:pPr>
            <a:r>
              <a:rPr lang="en-US" sz="2800" b="0" dirty="0" smtClean="0">
                <a:latin typeface="American Typewriter" charset="0"/>
                <a:ea typeface="American Typewriter" charset="0"/>
                <a:cs typeface="American Typewriter" charset="0"/>
              </a:rPr>
              <a:t>When it was published</a:t>
            </a:r>
          </a:p>
          <a:p>
            <a:pPr marL="457200" indent="-457200">
              <a:buFont typeface="Arial"/>
              <a:buChar char="•"/>
            </a:pPr>
            <a:r>
              <a:rPr lang="en-US" sz="2800" b="0" dirty="0" smtClean="0">
                <a:latin typeface="American Typewriter" charset="0"/>
                <a:ea typeface="American Typewriter" charset="0"/>
                <a:cs typeface="American Typewriter" charset="0"/>
              </a:rPr>
              <a:t>Title</a:t>
            </a:r>
          </a:p>
          <a:p>
            <a:pPr marL="457200" indent="-457200">
              <a:buFont typeface="Arial"/>
              <a:buChar char="•"/>
            </a:pPr>
            <a:r>
              <a:rPr lang="en-US" sz="2800" b="0" dirty="0" smtClean="0">
                <a:latin typeface="American Typewriter" charset="0"/>
                <a:ea typeface="American Typewriter" charset="0"/>
                <a:cs typeface="American Typewriter" charset="0"/>
              </a:rPr>
              <a:t>Where it came from</a:t>
            </a:r>
            <a:endParaRPr lang="en-US" sz="2800" b="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3051941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8A1D9"/>
                </a:solidFill>
                <a:latin typeface="American Typewriter" charset="0"/>
                <a:ea typeface="American Typewriter" charset="0"/>
                <a:cs typeface="American Typewriter" charset="0"/>
              </a:rPr>
              <a:t>References - Author</a:t>
            </a:r>
            <a:endParaRPr lang="en-US" dirty="0">
              <a:solidFill>
                <a:srgbClr val="08A1D9"/>
              </a:solidFill>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1942415" y="1724891"/>
            <a:ext cx="6591985" cy="4186331"/>
          </a:xfrm>
        </p:spPr>
        <p:txBody>
          <a:bodyPr>
            <a:normAutofit fontScale="92500" lnSpcReduction="10000"/>
          </a:bodyPr>
          <a:lstStyle/>
          <a:p>
            <a:endParaRPr lang="en-US" sz="2800" dirty="0" smtClean="0">
              <a:latin typeface="American Typewriter" charset="0"/>
              <a:ea typeface="American Typewriter" charset="0"/>
              <a:cs typeface="American Typewriter" charset="0"/>
            </a:endParaRPr>
          </a:p>
          <a:p>
            <a:r>
              <a:rPr lang="en-US" sz="2800" b="0" dirty="0" smtClean="0">
                <a:latin typeface="American Typewriter" charset="0"/>
                <a:ea typeface="American Typewriter" charset="0"/>
                <a:cs typeface="American Typewriter" charset="0"/>
              </a:rPr>
              <a:t>The author can be a person or a corporate author (aka, a company name). You list the author’s last name and initials only.</a:t>
            </a:r>
          </a:p>
          <a:p>
            <a:endParaRPr lang="en-US" sz="2800" b="0" dirty="0">
              <a:latin typeface="American Typewriter" charset="0"/>
              <a:ea typeface="American Typewriter" charset="0"/>
              <a:cs typeface="American Typewriter" charset="0"/>
            </a:endParaRPr>
          </a:p>
          <a:p>
            <a:r>
              <a:rPr lang="en-US" sz="2800" b="0" dirty="0" smtClean="0">
                <a:latin typeface="American Typewriter" charset="0"/>
                <a:ea typeface="American Typewriter" charset="0"/>
                <a:cs typeface="American Typewriter" charset="0"/>
              </a:rPr>
              <a:t>It should be rare that you can’t find an author or corporate author. If you can’t find an author, you put the title where the author usually goes.</a:t>
            </a:r>
          </a:p>
          <a:p>
            <a:endParaRPr lang="en-US" sz="28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922904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7"/>
            <a:ext cx="7763353" cy="1599883"/>
          </a:xfrm>
        </p:spPr>
        <p:txBody>
          <a:bodyPr>
            <a:normAutofit/>
          </a:bodyPr>
          <a:lstStyle/>
          <a:p>
            <a:r>
              <a:rPr lang="en-US" dirty="0" smtClean="0">
                <a:solidFill>
                  <a:srgbClr val="08A1D9"/>
                </a:solidFill>
                <a:latin typeface="American Typewriter" charset="0"/>
                <a:ea typeface="American Typewriter" charset="0"/>
                <a:cs typeface="American Typewriter" charset="0"/>
              </a:rPr>
              <a:t>References – When it was published</a:t>
            </a:r>
            <a:endParaRPr lang="en-US" dirty="0">
              <a:solidFill>
                <a:srgbClr val="08A1D9"/>
              </a:solidFill>
              <a:latin typeface="American Typewriter" charset="0"/>
              <a:ea typeface="American Typewriter" charset="0"/>
              <a:cs typeface="American Typewriter" charset="0"/>
            </a:endParaRPr>
          </a:p>
        </p:txBody>
      </p:sp>
      <p:sp>
        <p:nvSpPr>
          <p:cNvPr id="3" name="Content Placeholder 2"/>
          <p:cNvSpPr>
            <a:spLocks noGrp="1"/>
          </p:cNvSpPr>
          <p:nvPr>
            <p:ph idx="1"/>
          </p:nvPr>
        </p:nvSpPr>
        <p:spPr/>
        <p:txBody>
          <a:bodyPr>
            <a:normAutofit/>
          </a:bodyPr>
          <a:lstStyle/>
          <a:p>
            <a:r>
              <a:rPr lang="en-US" sz="2800" b="0" dirty="0" smtClean="0">
                <a:latin typeface="American Typewriter" charset="0"/>
                <a:ea typeface="American Typewriter" charset="0"/>
                <a:cs typeface="American Typewriter" charset="0"/>
              </a:rPr>
              <a:t>In many cases, you’ll just need the year an item was published. Some types of sources also require a month and date, if available.</a:t>
            </a:r>
          </a:p>
          <a:p>
            <a:endParaRPr lang="en-US" sz="2800" b="0" dirty="0">
              <a:latin typeface="American Typewriter" charset="0"/>
              <a:ea typeface="American Typewriter" charset="0"/>
              <a:cs typeface="American Typewriter" charset="0"/>
            </a:endParaRPr>
          </a:p>
          <a:p>
            <a:r>
              <a:rPr lang="en-US" sz="2800" b="0" dirty="0" smtClean="0">
                <a:latin typeface="American Typewriter" charset="0"/>
                <a:ea typeface="American Typewriter" charset="0"/>
                <a:cs typeface="American Typewriter" charset="0"/>
              </a:rPr>
              <a:t>If you can’t find a publication date, you’ll put (</a:t>
            </a:r>
            <a:r>
              <a:rPr lang="en-US" sz="2800" b="0" dirty="0" err="1" smtClean="0">
                <a:latin typeface="American Typewriter" charset="0"/>
                <a:ea typeface="American Typewriter" charset="0"/>
                <a:cs typeface="American Typewriter" charset="0"/>
              </a:rPr>
              <a:t>n.d.</a:t>
            </a:r>
            <a:r>
              <a:rPr lang="en-US" sz="2800" b="0" dirty="0" smtClean="0">
                <a:latin typeface="American Typewriter" charset="0"/>
                <a:ea typeface="American Typewriter" charset="0"/>
                <a:cs typeface="American Typewriter" charset="0"/>
              </a:rPr>
              <a:t>) in the date field. ND=</a:t>
            </a:r>
            <a:r>
              <a:rPr lang="en-US" sz="2800" b="0" dirty="0">
                <a:latin typeface="American Typewriter" charset="0"/>
                <a:ea typeface="American Typewriter" charset="0"/>
                <a:cs typeface="American Typewriter" charset="0"/>
              </a:rPr>
              <a:t>n</a:t>
            </a:r>
            <a:r>
              <a:rPr lang="en-US" sz="2800" b="0" dirty="0" smtClean="0">
                <a:latin typeface="American Typewriter" charset="0"/>
                <a:ea typeface="American Typewriter" charset="0"/>
                <a:cs typeface="American Typewriter" charset="0"/>
              </a:rPr>
              <a:t>o date</a:t>
            </a:r>
          </a:p>
          <a:p>
            <a:endParaRPr lang="en-US" sz="2800" dirty="0">
              <a:latin typeface="American Typewriter" charset="0"/>
              <a:ea typeface="American Typewriter" charset="0"/>
              <a:cs typeface="American Typewriter" charset="0"/>
            </a:endParaRPr>
          </a:p>
          <a:p>
            <a:endParaRPr lang="en-US" sz="2800" dirty="0" smtClean="0">
              <a:latin typeface="American Typewriter" charset="0"/>
              <a:ea typeface="American Typewriter" charset="0"/>
              <a:cs typeface="American Typewriter" charset="0"/>
            </a:endParaRPr>
          </a:p>
          <a:p>
            <a:endParaRPr lang="en-US" sz="28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1108322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7"/>
            <a:ext cx="7763353" cy="1599883"/>
          </a:xfrm>
        </p:spPr>
        <p:txBody>
          <a:bodyPr>
            <a:normAutofit/>
          </a:bodyPr>
          <a:lstStyle/>
          <a:p>
            <a:r>
              <a:rPr lang="en-US" dirty="0" smtClean="0">
                <a:solidFill>
                  <a:srgbClr val="08A1D9"/>
                </a:solidFill>
                <a:latin typeface="American Typewriter" charset="0"/>
                <a:ea typeface="American Typewriter" charset="0"/>
                <a:cs typeface="American Typewriter" charset="0"/>
              </a:rPr>
              <a:t>References – Title</a:t>
            </a:r>
            <a:endParaRPr lang="en-US" dirty="0">
              <a:solidFill>
                <a:srgbClr val="08A1D9"/>
              </a:solidFill>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1942415" y="1672936"/>
            <a:ext cx="6591985" cy="4238286"/>
          </a:xfrm>
        </p:spPr>
        <p:txBody>
          <a:bodyPr>
            <a:normAutofit/>
          </a:bodyPr>
          <a:lstStyle/>
          <a:p>
            <a:r>
              <a:rPr lang="en-US" sz="2800" b="0" dirty="0" smtClean="0">
                <a:latin typeface="American Typewriter" charset="0"/>
                <a:ea typeface="American Typewriter" charset="0"/>
                <a:cs typeface="American Typewriter" charset="0"/>
              </a:rPr>
              <a:t>This could be:</a:t>
            </a:r>
          </a:p>
          <a:p>
            <a:pPr marL="457200" indent="-457200">
              <a:buFont typeface="Arial"/>
              <a:buChar char="•"/>
            </a:pPr>
            <a:r>
              <a:rPr lang="en-US" sz="2800" b="0" dirty="0" smtClean="0">
                <a:latin typeface="American Typewriter" charset="0"/>
                <a:ea typeface="American Typewriter" charset="0"/>
                <a:cs typeface="American Typewriter" charset="0"/>
              </a:rPr>
              <a:t>The title of a book (if citing the whole book)</a:t>
            </a:r>
          </a:p>
          <a:p>
            <a:pPr marL="457200" indent="-457200">
              <a:buFont typeface="Arial"/>
              <a:buChar char="•"/>
            </a:pPr>
            <a:r>
              <a:rPr lang="en-US" sz="2800" b="0" dirty="0" smtClean="0">
                <a:latin typeface="American Typewriter" charset="0"/>
                <a:ea typeface="American Typewriter" charset="0"/>
                <a:cs typeface="American Typewriter" charset="0"/>
              </a:rPr>
              <a:t>The title of a book chapter (if only citing a chapter)</a:t>
            </a:r>
          </a:p>
          <a:p>
            <a:pPr marL="457200" indent="-457200">
              <a:buFont typeface="Arial"/>
              <a:buChar char="•"/>
            </a:pPr>
            <a:r>
              <a:rPr lang="en-US" sz="2800" b="0" dirty="0" smtClean="0">
                <a:latin typeface="American Typewriter" charset="0"/>
                <a:ea typeface="American Typewriter" charset="0"/>
                <a:cs typeface="American Typewriter" charset="0"/>
              </a:rPr>
              <a:t>The title of an article</a:t>
            </a:r>
          </a:p>
          <a:p>
            <a:pPr marL="457200" indent="-457200">
              <a:buFont typeface="Arial"/>
              <a:buChar char="•"/>
            </a:pPr>
            <a:r>
              <a:rPr lang="en-US" sz="2800" b="0" dirty="0" smtClean="0">
                <a:latin typeface="American Typewriter" charset="0"/>
                <a:ea typeface="American Typewriter" charset="0"/>
                <a:cs typeface="American Typewriter" charset="0"/>
              </a:rPr>
              <a:t>The title of a blog post</a:t>
            </a:r>
          </a:p>
          <a:p>
            <a:endParaRPr lang="en-US" sz="2800" dirty="0">
              <a:latin typeface="American Typewriter" charset="0"/>
              <a:ea typeface="American Typewriter" charset="0"/>
              <a:cs typeface="American Typewriter" charset="0"/>
            </a:endParaRPr>
          </a:p>
          <a:p>
            <a:endParaRPr lang="en-US" sz="2800" dirty="0" smtClean="0">
              <a:latin typeface="American Typewriter" charset="0"/>
              <a:ea typeface="American Typewriter" charset="0"/>
              <a:cs typeface="American Typewriter" charset="0"/>
            </a:endParaRPr>
          </a:p>
          <a:p>
            <a:endParaRPr lang="en-US" sz="28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3527282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7"/>
            <a:ext cx="7763353" cy="1599883"/>
          </a:xfrm>
        </p:spPr>
        <p:txBody>
          <a:bodyPr>
            <a:normAutofit/>
          </a:bodyPr>
          <a:lstStyle/>
          <a:p>
            <a:r>
              <a:rPr lang="en-US" dirty="0" smtClean="0">
                <a:solidFill>
                  <a:srgbClr val="08A1D9"/>
                </a:solidFill>
                <a:latin typeface="American Typewriter" charset="0"/>
                <a:ea typeface="American Typewriter" charset="0"/>
                <a:cs typeface="American Typewriter" charset="0"/>
              </a:rPr>
              <a:t>References – Where it came from</a:t>
            </a:r>
            <a:endParaRPr lang="en-US" dirty="0">
              <a:solidFill>
                <a:srgbClr val="08A1D9"/>
              </a:solidFill>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1942415" y="1752600"/>
            <a:ext cx="6785949" cy="4158622"/>
          </a:xfrm>
        </p:spPr>
        <p:txBody>
          <a:bodyPr>
            <a:normAutofit lnSpcReduction="10000"/>
          </a:bodyPr>
          <a:lstStyle/>
          <a:p>
            <a:r>
              <a:rPr lang="en-US" sz="2800" b="0" dirty="0" smtClean="0">
                <a:latin typeface="American Typewriter" charset="0"/>
                <a:ea typeface="American Typewriter" charset="0"/>
                <a:cs typeface="American Typewriter" charset="0"/>
              </a:rPr>
              <a:t>This could be:</a:t>
            </a:r>
          </a:p>
          <a:p>
            <a:pPr marL="457200" indent="-457200">
              <a:buFont typeface="Arial"/>
              <a:buChar char="•"/>
            </a:pPr>
            <a:r>
              <a:rPr lang="en-US" sz="2800" b="0" dirty="0" smtClean="0">
                <a:latin typeface="American Typewriter" charset="0"/>
                <a:ea typeface="American Typewriter" charset="0"/>
                <a:cs typeface="American Typewriter" charset="0"/>
              </a:rPr>
              <a:t>The publisher’s name and city/state (if citing a book).</a:t>
            </a:r>
          </a:p>
          <a:p>
            <a:pPr marL="457200" indent="-457200">
              <a:buFont typeface="Arial"/>
              <a:buChar char="•"/>
            </a:pPr>
            <a:r>
              <a:rPr lang="en-US" sz="2800" b="0" dirty="0" smtClean="0">
                <a:latin typeface="American Typewriter" charset="0"/>
                <a:ea typeface="American Typewriter" charset="0"/>
                <a:cs typeface="American Typewriter" charset="0"/>
              </a:rPr>
              <a:t>The book title AND the publisher’s name and city/state (if citing a chapter in a book).</a:t>
            </a:r>
          </a:p>
          <a:p>
            <a:pPr marL="457200" indent="-457200">
              <a:buFont typeface="Arial"/>
              <a:buChar char="•"/>
            </a:pPr>
            <a:r>
              <a:rPr lang="en-US" sz="2800" b="0" dirty="0" smtClean="0">
                <a:latin typeface="American Typewriter" charset="0"/>
                <a:ea typeface="American Typewriter" charset="0"/>
                <a:cs typeface="American Typewriter" charset="0"/>
              </a:rPr>
              <a:t>The title of the journal where the article was published, as well as the volume, issue, and page numbers.</a:t>
            </a:r>
          </a:p>
          <a:p>
            <a:endParaRPr lang="en-US" sz="2800" dirty="0">
              <a:latin typeface="American Typewriter" charset="0"/>
              <a:ea typeface="American Typewriter" charset="0"/>
              <a:cs typeface="American Typewriter" charset="0"/>
            </a:endParaRPr>
          </a:p>
          <a:p>
            <a:endParaRPr lang="en-US" sz="2800" dirty="0" smtClean="0">
              <a:latin typeface="American Typewriter" charset="0"/>
              <a:ea typeface="American Typewriter" charset="0"/>
              <a:cs typeface="American Typewriter" charset="0"/>
            </a:endParaRPr>
          </a:p>
          <a:p>
            <a:endParaRPr lang="en-US" sz="28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125635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Resources</a:t>
            </a:r>
            <a:endParaRPr lang="en-US" dirty="0"/>
          </a:p>
        </p:txBody>
      </p:sp>
      <p:sp>
        <p:nvSpPr>
          <p:cNvPr id="3" name="Content Placeholder 2"/>
          <p:cNvSpPr>
            <a:spLocks noGrp="1"/>
          </p:cNvSpPr>
          <p:nvPr>
            <p:ph idx="1"/>
          </p:nvPr>
        </p:nvSpPr>
        <p:spPr>
          <a:xfrm>
            <a:off x="1620982" y="2133600"/>
            <a:ext cx="7117773" cy="4423064"/>
          </a:xfrm>
        </p:spPr>
        <p:txBody>
          <a:bodyPr>
            <a:normAutofit/>
          </a:bodyPr>
          <a:lstStyle/>
          <a:p>
            <a:r>
              <a:rPr lang="en-US" sz="2400" dirty="0" smtClean="0"/>
              <a:t>NAU Library </a:t>
            </a:r>
            <a:r>
              <a:rPr lang="en-US" sz="2400" dirty="0" smtClean="0">
                <a:sym typeface="Wingdings" panose="05000000000000000000" pitchFamily="2" charset="2"/>
              </a:rPr>
              <a:t> </a:t>
            </a:r>
            <a:r>
              <a:rPr lang="en-US" sz="2400" dirty="0" smtClean="0"/>
              <a:t>APA Style </a:t>
            </a:r>
            <a:r>
              <a:rPr lang="en-US" sz="2400" dirty="0" smtClean="0">
                <a:sym typeface="Wingdings" panose="05000000000000000000" pitchFamily="2" charset="2"/>
              </a:rPr>
              <a:t> Formatting and Style</a:t>
            </a:r>
          </a:p>
          <a:p>
            <a:r>
              <a:rPr lang="en-US" sz="2400" dirty="0">
                <a:hlinkClick r:id="rId2"/>
              </a:rPr>
              <a:t>https://</a:t>
            </a:r>
            <a:r>
              <a:rPr lang="en-US" sz="2400" dirty="0" smtClean="0">
                <a:hlinkClick r:id="rId2"/>
              </a:rPr>
              <a:t>national.libguides.com/apa</a:t>
            </a:r>
            <a:endParaRPr lang="en-US" sz="2400" dirty="0" smtClean="0"/>
          </a:p>
          <a:p>
            <a:pPr lvl="1"/>
            <a:r>
              <a:rPr lang="en-US" dirty="0" smtClean="0"/>
              <a:t>APA references</a:t>
            </a:r>
          </a:p>
          <a:p>
            <a:pPr lvl="1"/>
            <a:r>
              <a:rPr lang="en-US" dirty="0" smtClean="0"/>
              <a:t>APA in-text citations</a:t>
            </a:r>
          </a:p>
          <a:p>
            <a:pPr lvl="1"/>
            <a:r>
              <a:rPr lang="en-US" dirty="0" smtClean="0"/>
              <a:t>APA formatting </a:t>
            </a:r>
          </a:p>
          <a:p>
            <a:pPr lvl="1"/>
            <a:r>
              <a:rPr lang="en-US" dirty="0" smtClean="0"/>
              <a:t>APA videos and tutorials</a:t>
            </a:r>
          </a:p>
          <a:p>
            <a:pPr lvl="1"/>
            <a:endParaRPr lang="en-US" dirty="0"/>
          </a:p>
          <a:p>
            <a:pPr lvl="1"/>
            <a:r>
              <a:rPr lang="en-US" dirty="0" smtClean="0"/>
              <a:t>And many more!</a:t>
            </a:r>
            <a:endParaRPr lang="en-US" dirty="0"/>
          </a:p>
          <a:p>
            <a:endParaRPr lang="en-US" sz="2400" dirty="0"/>
          </a:p>
        </p:txBody>
      </p:sp>
    </p:spTree>
    <p:extLst>
      <p:ext uri="{BB962C8B-B14F-4D97-AF65-F5344CB8AC3E}">
        <p14:creationId xmlns:p14="http://schemas.microsoft.com/office/powerpoint/2010/main" val="1927602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8A1D9"/>
                </a:solidFill>
                <a:latin typeface="American Typewriter" charset="0"/>
                <a:ea typeface="American Typewriter" charset="0"/>
                <a:cs typeface="American Typewriter" charset="0"/>
              </a:rPr>
              <a:t>Library Resources</a:t>
            </a:r>
            <a:endParaRPr lang="en-US" dirty="0">
              <a:solidFill>
                <a:srgbClr val="08A1D9"/>
              </a:solidFill>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1454726" y="1672936"/>
            <a:ext cx="6622473" cy="4453227"/>
          </a:xfrm>
        </p:spPr>
        <p:txBody>
          <a:bodyPr>
            <a:normAutofit fontScale="92500" lnSpcReduction="10000"/>
          </a:bodyPr>
          <a:lstStyle/>
          <a:p>
            <a:pPr marL="342900" lvl="1" indent="-342900"/>
            <a:r>
              <a:rPr lang="en-US" sz="2400" dirty="0">
                <a:hlinkClick r:id="rId2"/>
              </a:rPr>
              <a:t>APA Reference Page Examples (</a:t>
            </a:r>
            <a:r>
              <a:rPr lang="en-US" sz="2400" dirty="0" smtClean="0">
                <a:hlinkClick r:id="rId2"/>
              </a:rPr>
              <a:t>PDF)</a:t>
            </a:r>
            <a:endParaRPr lang="en-US" sz="3600" dirty="0" smtClean="0"/>
          </a:p>
          <a:p>
            <a:pPr marL="342900" lvl="1" indent="-342900"/>
            <a:endParaRPr lang="en-US" sz="3600" dirty="0">
              <a:hlinkClick r:id="rId3"/>
            </a:endParaRPr>
          </a:p>
          <a:p>
            <a:pPr marL="342900" lvl="1" indent="-342900"/>
            <a:r>
              <a:rPr lang="en-US" sz="2400" dirty="0" smtClean="0">
                <a:hlinkClick r:id="rId3"/>
              </a:rPr>
              <a:t>In-text </a:t>
            </a:r>
            <a:r>
              <a:rPr lang="en-US" sz="2400" dirty="0">
                <a:hlinkClick r:id="rId3"/>
              </a:rPr>
              <a:t>Citation Quick Reference Guide (</a:t>
            </a:r>
            <a:r>
              <a:rPr lang="en-US" sz="2400" dirty="0" smtClean="0">
                <a:hlinkClick r:id="rId3"/>
              </a:rPr>
              <a:t>PDF)</a:t>
            </a:r>
            <a:endParaRPr lang="en-US" sz="2400" dirty="0" smtClean="0"/>
          </a:p>
          <a:p>
            <a:pPr marL="342900" lvl="1" indent="-342900"/>
            <a:endParaRPr lang="en-US" sz="2400" dirty="0">
              <a:hlinkClick r:id="rId4"/>
            </a:endParaRPr>
          </a:p>
          <a:p>
            <a:pPr marL="342900" lvl="1" indent="-342900"/>
            <a:r>
              <a:rPr lang="en-US" sz="2400" dirty="0" smtClean="0">
                <a:hlinkClick r:id="rId4"/>
              </a:rPr>
              <a:t>How </a:t>
            </a:r>
            <a:r>
              <a:rPr lang="en-US" sz="2400" dirty="0">
                <a:hlinkClick r:id="rId4"/>
              </a:rPr>
              <a:t>to Use the Cite Function in a Database (PDF</a:t>
            </a:r>
            <a:r>
              <a:rPr lang="en-US" sz="2400" dirty="0" smtClean="0">
                <a:hlinkClick r:id="rId4"/>
              </a:rPr>
              <a:t>)</a:t>
            </a:r>
            <a:endParaRPr lang="en-US" sz="2400" dirty="0" smtClean="0"/>
          </a:p>
          <a:p>
            <a:pPr marL="342900" lvl="1" indent="-342900"/>
            <a:endParaRPr lang="en-US" sz="2400" dirty="0"/>
          </a:p>
          <a:p>
            <a:r>
              <a:rPr lang="en-US" sz="2800" b="0" dirty="0" smtClean="0">
                <a:latin typeface="American Typewriter" charset="0"/>
                <a:ea typeface="American Typewriter" charset="0"/>
                <a:cs typeface="American Typewriter" charset="0"/>
              </a:rPr>
              <a:t>Purdue OWL!</a:t>
            </a:r>
          </a:p>
          <a:p>
            <a:endParaRPr lang="en-US" sz="2800" b="0" dirty="0">
              <a:latin typeface="American Typewriter" charset="0"/>
              <a:ea typeface="American Typewriter" charset="0"/>
              <a:cs typeface="American Typewriter" charset="0"/>
            </a:endParaRPr>
          </a:p>
          <a:p>
            <a:r>
              <a:rPr lang="en-US" sz="2800" b="0" dirty="0" smtClean="0">
                <a:latin typeface="American Typewriter" charset="0"/>
                <a:ea typeface="American Typewriter" charset="0"/>
                <a:cs typeface="American Typewriter" charset="0"/>
              </a:rPr>
              <a:t>NAU Librarians!</a:t>
            </a:r>
            <a:endParaRPr lang="en-US" sz="2800" b="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357949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7"/>
            <a:ext cx="8323226" cy="1840848"/>
          </a:xfrm>
        </p:spPr>
        <p:txBody>
          <a:bodyPr>
            <a:normAutofit/>
          </a:bodyPr>
          <a:lstStyle/>
          <a:p>
            <a:r>
              <a:rPr lang="en-US" dirty="0" smtClean="0">
                <a:solidFill>
                  <a:srgbClr val="08A1D9"/>
                </a:solidFill>
                <a:latin typeface="American Typewriter" charset="0"/>
                <a:ea typeface="American Typewriter" charset="0"/>
                <a:cs typeface="American Typewriter" charset="0"/>
              </a:rPr>
              <a:t>References – </a:t>
            </a:r>
            <a:br>
              <a:rPr lang="en-US" dirty="0" smtClean="0">
                <a:solidFill>
                  <a:srgbClr val="08A1D9"/>
                </a:solidFill>
                <a:latin typeface="American Typewriter" charset="0"/>
                <a:ea typeface="American Typewriter" charset="0"/>
                <a:cs typeface="American Typewriter" charset="0"/>
              </a:rPr>
            </a:br>
            <a:r>
              <a:rPr lang="en-US" dirty="0" smtClean="0">
                <a:solidFill>
                  <a:srgbClr val="08A1D9"/>
                </a:solidFill>
                <a:latin typeface="American Typewriter" charset="0"/>
                <a:ea typeface="American Typewriter" charset="0"/>
                <a:cs typeface="American Typewriter" charset="0"/>
              </a:rPr>
              <a:t>		LET’s put ONE together, together!</a:t>
            </a:r>
            <a:endParaRPr lang="en-US" dirty="0">
              <a:solidFill>
                <a:srgbClr val="08A1D9"/>
              </a:solidFill>
              <a:latin typeface="American Typewriter" charset="0"/>
              <a:ea typeface="American Typewriter" charset="0"/>
              <a:cs typeface="American Typewriter" charset="0"/>
            </a:endParaRPr>
          </a:p>
        </p:txBody>
      </p:sp>
      <p:sp>
        <p:nvSpPr>
          <p:cNvPr id="3" name="Content Placeholder 2"/>
          <p:cNvSpPr>
            <a:spLocks noGrp="1"/>
          </p:cNvSpPr>
          <p:nvPr>
            <p:ph idx="1"/>
          </p:nvPr>
        </p:nvSpPr>
        <p:spPr/>
        <p:txBody>
          <a:bodyPr>
            <a:normAutofit/>
          </a:bodyPr>
          <a:lstStyle/>
          <a:p>
            <a:endParaRPr lang="en-US" sz="2800" b="0" dirty="0">
              <a:latin typeface="American Typewriter" charset="0"/>
              <a:ea typeface="American Typewriter" charset="0"/>
              <a:cs typeface="American Typewriter" charset="0"/>
            </a:endParaRPr>
          </a:p>
          <a:p>
            <a:endParaRPr lang="en-US" sz="2800" b="0" dirty="0">
              <a:latin typeface="American Typewriter" charset="0"/>
              <a:ea typeface="American Typewriter" charset="0"/>
              <a:cs typeface="American Typewriter" charset="0"/>
            </a:endParaRPr>
          </a:p>
          <a:p>
            <a:r>
              <a:rPr lang="en-US" sz="2800" b="0" dirty="0">
                <a:latin typeface="American Typewriter" charset="0"/>
                <a:ea typeface="American Typewriter" charset="0"/>
                <a:cs typeface="American Typewriter" charset="0"/>
                <a:hlinkClick r:id="rId2"/>
              </a:rPr>
              <a:t>http://www.smithsonianmag.com/science-nature/in-search-of-the-mysterious-narwhal-124904726</a:t>
            </a:r>
            <a:r>
              <a:rPr lang="en-US" sz="2800" b="0" dirty="0" smtClean="0">
                <a:latin typeface="American Typewriter" charset="0"/>
                <a:ea typeface="American Typewriter" charset="0"/>
                <a:cs typeface="American Typewriter" charset="0"/>
                <a:hlinkClick r:id="rId2"/>
              </a:rPr>
              <a:t>/</a:t>
            </a:r>
            <a:endParaRPr lang="en-US" sz="2800" b="0" dirty="0" smtClean="0">
              <a:latin typeface="American Typewriter" charset="0"/>
              <a:ea typeface="American Typewriter" charset="0"/>
              <a:cs typeface="American Typewriter" charset="0"/>
            </a:endParaRPr>
          </a:p>
          <a:p>
            <a:endParaRPr lang="en-US" sz="2800" b="0" dirty="0" smtClean="0">
              <a:latin typeface="American Typewriter" charset="0"/>
              <a:ea typeface="American Typewriter" charset="0"/>
              <a:cs typeface="American Typewriter" charset="0"/>
            </a:endParaRPr>
          </a:p>
          <a:p>
            <a:endParaRPr lang="en-US" sz="28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2043199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7"/>
            <a:ext cx="8323226" cy="1840848"/>
          </a:xfrm>
        </p:spPr>
        <p:txBody>
          <a:bodyPr>
            <a:normAutofit/>
          </a:bodyPr>
          <a:lstStyle/>
          <a:p>
            <a:r>
              <a:rPr lang="en-US" dirty="0" smtClean="0">
                <a:solidFill>
                  <a:srgbClr val="08A1D9"/>
                </a:solidFill>
                <a:latin typeface="American Typewriter" charset="0"/>
                <a:ea typeface="American Typewriter" charset="0"/>
                <a:cs typeface="American Typewriter" charset="0"/>
              </a:rPr>
              <a:t>References – </a:t>
            </a:r>
            <a:br>
              <a:rPr lang="en-US" dirty="0" smtClean="0">
                <a:solidFill>
                  <a:srgbClr val="08A1D9"/>
                </a:solidFill>
                <a:latin typeface="American Typewriter" charset="0"/>
                <a:ea typeface="American Typewriter" charset="0"/>
                <a:cs typeface="American Typewriter" charset="0"/>
              </a:rPr>
            </a:br>
            <a:r>
              <a:rPr lang="en-US" dirty="0" smtClean="0">
                <a:solidFill>
                  <a:srgbClr val="08A1D9"/>
                </a:solidFill>
                <a:latin typeface="American Typewriter" charset="0"/>
                <a:ea typeface="American Typewriter" charset="0"/>
                <a:cs typeface="American Typewriter" charset="0"/>
              </a:rPr>
              <a:t>		LET’s put ONE together, together!</a:t>
            </a:r>
            <a:endParaRPr lang="en-US" dirty="0">
              <a:solidFill>
                <a:srgbClr val="08A1D9"/>
              </a:solidFill>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1696279" y="1993565"/>
            <a:ext cx="7084146" cy="4446992"/>
          </a:xfrm>
        </p:spPr>
        <p:txBody>
          <a:bodyPr>
            <a:normAutofit/>
          </a:bodyPr>
          <a:lstStyle/>
          <a:p>
            <a:r>
              <a:rPr lang="en-US" sz="2800" b="0" dirty="0" smtClean="0">
                <a:latin typeface="American Typewriter" charset="0"/>
                <a:ea typeface="American Typewriter" charset="0"/>
                <a:cs typeface="American Typewriter" charset="0"/>
              </a:rPr>
              <a:t>Author: Abigail Tucker.</a:t>
            </a:r>
          </a:p>
          <a:p>
            <a:r>
              <a:rPr lang="en-US" sz="2800" b="0" dirty="0" smtClean="0">
                <a:latin typeface="American Typewriter" charset="0"/>
                <a:ea typeface="American Typewriter" charset="0"/>
                <a:cs typeface="American Typewriter" charset="0"/>
              </a:rPr>
              <a:t>When: May 2009</a:t>
            </a:r>
          </a:p>
          <a:p>
            <a:r>
              <a:rPr lang="en-US" sz="2800" b="0" dirty="0" smtClean="0">
                <a:latin typeface="American Typewriter" charset="0"/>
                <a:ea typeface="American Typewriter" charset="0"/>
                <a:cs typeface="American Typewriter" charset="0"/>
              </a:rPr>
              <a:t>Title: In search of the mysterious narwhal</a:t>
            </a:r>
          </a:p>
          <a:p>
            <a:r>
              <a:rPr lang="en-US" sz="2800" b="0" dirty="0" smtClean="0">
                <a:latin typeface="American Typewriter" charset="0"/>
                <a:ea typeface="American Typewriter" charset="0"/>
                <a:cs typeface="American Typewriter" charset="0"/>
              </a:rPr>
              <a:t>Where it came from: Smithsonian Magazine</a:t>
            </a:r>
          </a:p>
          <a:p>
            <a:endParaRPr lang="en-US" sz="2800" b="0" dirty="0" smtClean="0">
              <a:latin typeface="American Typewriter" charset="0"/>
              <a:ea typeface="American Typewriter" charset="0"/>
              <a:cs typeface="American Typewriter" charset="0"/>
            </a:endParaRPr>
          </a:p>
          <a:p>
            <a:r>
              <a:rPr lang="en-US" sz="2800" b="0" dirty="0" smtClean="0">
                <a:latin typeface="American Typewriter" charset="0"/>
                <a:ea typeface="American Typewriter" charset="0"/>
                <a:cs typeface="American Typewriter" charset="0"/>
              </a:rPr>
              <a:t>What kind of source is it?</a:t>
            </a:r>
          </a:p>
          <a:p>
            <a:endParaRPr lang="en-US" sz="28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1773204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7"/>
            <a:ext cx="8323226" cy="1840848"/>
          </a:xfrm>
        </p:spPr>
        <p:txBody>
          <a:bodyPr>
            <a:normAutofit/>
          </a:bodyPr>
          <a:lstStyle/>
          <a:p>
            <a:r>
              <a:rPr lang="en-US" dirty="0" smtClean="0">
                <a:solidFill>
                  <a:srgbClr val="08A1D9"/>
                </a:solidFill>
                <a:latin typeface="American Typewriter" charset="0"/>
                <a:ea typeface="American Typewriter" charset="0"/>
                <a:cs typeface="American Typewriter" charset="0"/>
              </a:rPr>
              <a:t>References – LET’s put ONE together, 		together!</a:t>
            </a:r>
            <a:endParaRPr lang="en-US" dirty="0">
              <a:solidFill>
                <a:srgbClr val="08A1D9"/>
              </a:solidFill>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2332383" y="4412974"/>
            <a:ext cx="6158473" cy="2199861"/>
          </a:xfrm>
        </p:spPr>
        <p:txBody>
          <a:bodyPr>
            <a:normAutofit fontScale="85000" lnSpcReduction="10000"/>
          </a:bodyPr>
          <a:lstStyle/>
          <a:p>
            <a:r>
              <a:rPr lang="en-US" sz="2800" b="0" dirty="0" smtClean="0">
                <a:solidFill>
                  <a:srgbClr val="FF0000"/>
                </a:solidFill>
                <a:latin typeface="American Typewriter" charset="0"/>
                <a:ea typeface="American Typewriter" charset="0"/>
                <a:cs typeface="American Typewriter" charset="0"/>
              </a:rPr>
              <a:t>Author: Abigail Tucker.</a:t>
            </a:r>
          </a:p>
          <a:p>
            <a:r>
              <a:rPr lang="en-US" sz="2800" b="0" dirty="0" smtClean="0">
                <a:solidFill>
                  <a:srgbClr val="FF0000"/>
                </a:solidFill>
                <a:latin typeface="American Typewriter" charset="0"/>
                <a:ea typeface="American Typewriter" charset="0"/>
                <a:cs typeface="American Typewriter" charset="0"/>
              </a:rPr>
              <a:t>When: May 2009</a:t>
            </a:r>
          </a:p>
          <a:p>
            <a:r>
              <a:rPr lang="en-US" sz="2800" b="0" dirty="0" smtClean="0">
                <a:solidFill>
                  <a:srgbClr val="FF0000"/>
                </a:solidFill>
                <a:latin typeface="American Typewriter" charset="0"/>
                <a:ea typeface="American Typewriter" charset="0"/>
                <a:cs typeface="American Typewriter" charset="0"/>
              </a:rPr>
              <a:t>Title: In search of the mysterious narwhal</a:t>
            </a:r>
          </a:p>
          <a:p>
            <a:r>
              <a:rPr lang="en-US" sz="2800" b="0" dirty="0" smtClean="0">
                <a:solidFill>
                  <a:srgbClr val="FF0000"/>
                </a:solidFill>
                <a:latin typeface="American Typewriter" charset="0"/>
                <a:ea typeface="American Typewriter" charset="0"/>
                <a:cs typeface="American Typewriter" charset="0"/>
              </a:rPr>
              <a:t>Where it came from: Smithsonian Magazine</a:t>
            </a:r>
          </a:p>
          <a:p>
            <a:endParaRPr lang="en-US" sz="2800" b="0" dirty="0" smtClean="0">
              <a:latin typeface="American Typewriter" charset="0"/>
              <a:ea typeface="American Typewriter" charset="0"/>
              <a:cs typeface="American Typewriter" charset="0"/>
            </a:endParaRPr>
          </a:p>
          <a:p>
            <a:endParaRPr lang="en-US" sz="2800" dirty="0">
              <a:latin typeface="American Typewriter" charset="0"/>
              <a:ea typeface="American Typewriter" charset="0"/>
              <a:cs typeface="American Typewriter" charset="0"/>
            </a:endParaRPr>
          </a:p>
        </p:txBody>
      </p:sp>
      <p:sp>
        <p:nvSpPr>
          <p:cNvPr id="4" name="Content Placeholder 2"/>
          <p:cNvSpPr txBox="1">
            <a:spLocks/>
          </p:cNvSpPr>
          <p:nvPr/>
        </p:nvSpPr>
        <p:spPr>
          <a:xfrm>
            <a:off x="609600" y="3764221"/>
            <a:ext cx="5715043" cy="1838548"/>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endParaRPr lang="en-US" sz="2800" b="0" dirty="0" smtClean="0">
              <a:latin typeface="American Typewriter" charset="0"/>
              <a:ea typeface="American Typewriter" charset="0"/>
              <a:cs typeface="American Typewriter" charset="0"/>
            </a:endParaRPr>
          </a:p>
          <a:p>
            <a:endParaRPr lang="en-US" sz="2800" dirty="0">
              <a:latin typeface="American Typewriter" charset="0"/>
              <a:ea typeface="American Typewriter" charset="0"/>
              <a:cs typeface="American Typewriter" charset="0"/>
            </a:endParaRPr>
          </a:p>
        </p:txBody>
      </p:sp>
      <p:sp>
        <p:nvSpPr>
          <p:cNvPr id="5" name="Content Placeholder 2"/>
          <p:cNvSpPr txBox="1">
            <a:spLocks/>
          </p:cNvSpPr>
          <p:nvPr/>
        </p:nvSpPr>
        <p:spPr>
          <a:xfrm>
            <a:off x="457199" y="1889525"/>
            <a:ext cx="8323227" cy="2220496"/>
          </a:xfrm>
          <a:prstGeom prst="rect">
            <a:avLst/>
          </a:prstGeom>
        </p:spPr>
        <p:txBody>
          <a:bodyPr vert="horz" lIns="91440" tIns="45720" rIns="91440" bIns="45720" rtlCol="0">
            <a:normAutofit fontScale="62500" lnSpcReduction="2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endParaRPr lang="en-US" sz="2800" b="0" dirty="0" smtClean="0">
              <a:latin typeface="American Typewriter" charset="0"/>
              <a:ea typeface="American Typewriter" charset="0"/>
              <a:cs typeface="American Typewriter" charset="0"/>
            </a:endParaRPr>
          </a:p>
          <a:p>
            <a:r>
              <a:rPr lang="en-US" sz="3800" b="0" dirty="0" smtClean="0">
                <a:latin typeface="American Typewriter" charset="0"/>
                <a:ea typeface="American Typewriter" charset="0"/>
                <a:cs typeface="American Typewriter" charset="0"/>
              </a:rPr>
              <a:t>Pattern for citing an online website document or webpage: </a:t>
            </a:r>
          </a:p>
          <a:p>
            <a:endParaRPr lang="en-US" sz="2500" b="0" dirty="0" smtClean="0">
              <a:latin typeface="American Typewriter" charset="0"/>
              <a:ea typeface="American Typewriter" charset="0"/>
              <a:cs typeface="American Typewriter" charset="0"/>
            </a:endParaRPr>
          </a:p>
          <a:p>
            <a:pPr indent="-457200"/>
            <a:r>
              <a:rPr lang="en-US" sz="3800" b="0" dirty="0">
                <a:latin typeface="American Typewriter" charset="0"/>
                <a:ea typeface="American Typewriter" charset="0"/>
                <a:cs typeface="American Typewriter" charset="0"/>
              </a:rPr>
              <a:t>Author, A. A., Author B. B., &amp; Author, C. C. (year, Month day). </a:t>
            </a:r>
            <a:r>
              <a:rPr lang="en-US" sz="3800" b="0" i="1" dirty="0">
                <a:latin typeface="American Typewriter" charset="0"/>
                <a:ea typeface="American Typewriter" charset="0"/>
                <a:cs typeface="American Typewriter" charset="0"/>
              </a:rPr>
              <a:t>Title of </a:t>
            </a:r>
            <a:r>
              <a:rPr lang="en-US" sz="3800" b="0" i="1" dirty="0" smtClean="0">
                <a:latin typeface="American Typewriter" charset="0"/>
                <a:ea typeface="American Typewriter" charset="0"/>
                <a:cs typeface="American Typewriter" charset="0"/>
              </a:rPr>
              <a:t>document</a:t>
            </a:r>
            <a:r>
              <a:rPr lang="en-US" sz="3800" b="0" dirty="0" smtClean="0">
                <a:latin typeface="American Typewriter" charset="0"/>
                <a:ea typeface="American Typewriter" charset="0"/>
                <a:cs typeface="American Typewriter" charset="0"/>
              </a:rPr>
              <a:t>. Retrieved </a:t>
            </a:r>
            <a:r>
              <a:rPr lang="en-US" sz="3800" b="0" dirty="0">
                <a:latin typeface="American Typewriter" charset="0"/>
                <a:ea typeface="American Typewriter" charset="0"/>
                <a:cs typeface="American Typewriter" charset="0"/>
              </a:rPr>
              <a:t>from http</a:t>
            </a:r>
            <a:r>
              <a:rPr lang="en-US" sz="3800" b="0" dirty="0" smtClean="0">
                <a:latin typeface="American Typewriter" charset="0"/>
                <a:ea typeface="American Typewriter" charset="0"/>
                <a:cs typeface="American Typewriter" charset="0"/>
              </a:rPr>
              <a:t>://magazine.homepage </a:t>
            </a:r>
            <a:endParaRPr lang="en-US" sz="3800" b="0" dirty="0">
              <a:latin typeface="American Typewriter" charset="0"/>
              <a:ea typeface="American Typewriter" charset="0"/>
              <a:cs typeface="American Typewriter" charset="0"/>
            </a:endParaRPr>
          </a:p>
          <a:p>
            <a:endParaRPr lang="en-US" sz="2800" b="0" dirty="0" smtClean="0">
              <a:latin typeface="American Typewriter" charset="0"/>
              <a:ea typeface="American Typewriter" charset="0"/>
              <a:cs typeface="American Typewriter" charset="0"/>
            </a:endParaRPr>
          </a:p>
          <a:p>
            <a:endParaRPr lang="en-US" sz="2800" dirty="0">
              <a:latin typeface="American Typewriter" charset="0"/>
              <a:ea typeface="American Typewriter" charset="0"/>
              <a:cs typeface="American Typewriter" charset="0"/>
            </a:endParaRPr>
          </a:p>
        </p:txBody>
      </p:sp>
      <p:sp>
        <p:nvSpPr>
          <p:cNvPr id="6" name="Content Placeholder 2"/>
          <p:cNvSpPr txBox="1">
            <a:spLocks/>
          </p:cNvSpPr>
          <p:nvPr/>
        </p:nvSpPr>
        <p:spPr>
          <a:xfrm>
            <a:off x="232142" y="4942950"/>
            <a:ext cx="8427575" cy="1867828"/>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endParaRPr lang="en-US" sz="2800" b="0" dirty="0" smtClean="0">
              <a:latin typeface="American Typewriter" charset="0"/>
              <a:ea typeface="American Typewriter" charset="0"/>
              <a:cs typeface="American Typewriter" charset="0"/>
            </a:endParaRPr>
          </a:p>
          <a:p>
            <a:endParaRPr lang="en-US" sz="2500" b="0" dirty="0" smtClean="0">
              <a:latin typeface="American Typewriter" charset="0"/>
              <a:ea typeface="American Typewriter" charset="0"/>
              <a:cs typeface="American Typewriter" charset="0"/>
            </a:endParaRPr>
          </a:p>
          <a:p>
            <a:endParaRPr lang="en-US" sz="2800" b="0" dirty="0" smtClean="0">
              <a:latin typeface="American Typewriter" charset="0"/>
              <a:ea typeface="American Typewriter" charset="0"/>
              <a:cs typeface="American Typewriter" charset="0"/>
            </a:endParaRPr>
          </a:p>
          <a:p>
            <a:endParaRPr lang="en-US" sz="28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1810192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7"/>
            <a:ext cx="8323226" cy="1840848"/>
          </a:xfrm>
        </p:spPr>
        <p:txBody>
          <a:bodyPr>
            <a:normAutofit/>
          </a:bodyPr>
          <a:lstStyle/>
          <a:p>
            <a:r>
              <a:rPr lang="en-US" dirty="0" smtClean="0">
                <a:solidFill>
                  <a:srgbClr val="08A1D9"/>
                </a:solidFill>
                <a:latin typeface="American Typewriter" charset="0"/>
                <a:ea typeface="American Typewriter" charset="0"/>
                <a:cs typeface="American Typewriter" charset="0"/>
              </a:rPr>
              <a:t>References – LET’s put ONE together, 		together!</a:t>
            </a:r>
            <a:endParaRPr lang="en-US" dirty="0">
              <a:solidFill>
                <a:srgbClr val="08A1D9"/>
              </a:solidFill>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2332383" y="4412974"/>
            <a:ext cx="6158473" cy="2199861"/>
          </a:xfrm>
        </p:spPr>
        <p:txBody>
          <a:bodyPr>
            <a:normAutofit fontScale="85000" lnSpcReduction="10000"/>
          </a:bodyPr>
          <a:lstStyle/>
          <a:p>
            <a:r>
              <a:rPr lang="en-US" sz="2800" b="0" dirty="0" smtClean="0">
                <a:solidFill>
                  <a:schemeClr val="tx1"/>
                </a:solidFill>
                <a:latin typeface="American Typewriter" charset="0"/>
                <a:ea typeface="American Typewriter" charset="0"/>
                <a:cs typeface="American Typewriter" charset="0"/>
              </a:rPr>
              <a:t>Author: Abigail Tucker.</a:t>
            </a:r>
          </a:p>
          <a:p>
            <a:r>
              <a:rPr lang="en-US" sz="2800" b="0" dirty="0" smtClean="0">
                <a:solidFill>
                  <a:schemeClr val="tx1"/>
                </a:solidFill>
                <a:latin typeface="American Typewriter" charset="0"/>
                <a:ea typeface="American Typewriter" charset="0"/>
                <a:cs typeface="American Typewriter" charset="0"/>
              </a:rPr>
              <a:t>When: May 2009</a:t>
            </a:r>
          </a:p>
          <a:p>
            <a:r>
              <a:rPr lang="en-US" sz="2800" b="0" dirty="0" smtClean="0">
                <a:solidFill>
                  <a:schemeClr val="tx1"/>
                </a:solidFill>
                <a:latin typeface="American Typewriter" charset="0"/>
                <a:ea typeface="American Typewriter" charset="0"/>
                <a:cs typeface="American Typewriter" charset="0"/>
              </a:rPr>
              <a:t>Title: In search of the mysterious narwhal</a:t>
            </a:r>
          </a:p>
          <a:p>
            <a:r>
              <a:rPr lang="en-US" sz="2800" b="0" dirty="0" smtClean="0">
                <a:solidFill>
                  <a:schemeClr val="tx1"/>
                </a:solidFill>
                <a:latin typeface="American Typewriter" charset="0"/>
                <a:ea typeface="American Typewriter" charset="0"/>
                <a:cs typeface="American Typewriter" charset="0"/>
              </a:rPr>
              <a:t>Where it came from: Smithsonian Magazine</a:t>
            </a:r>
          </a:p>
          <a:p>
            <a:endParaRPr lang="en-US" sz="2800" b="0" dirty="0" smtClean="0">
              <a:latin typeface="American Typewriter" charset="0"/>
              <a:ea typeface="American Typewriter" charset="0"/>
              <a:cs typeface="American Typewriter" charset="0"/>
            </a:endParaRPr>
          </a:p>
          <a:p>
            <a:endParaRPr lang="en-US" sz="2800" dirty="0">
              <a:latin typeface="American Typewriter" charset="0"/>
              <a:ea typeface="American Typewriter" charset="0"/>
              <a:cs typeface="American Typewriter" charset="0"/>
            </a:endParaRPr>
          </a:p>
        </p:txBody>
      </p:sp>
      <p:sp>
        <p:nvSpPr>
          <p:cNvPr id="4" name="Content Placeholder 2"/>
          <p:cNvSpPr txBox="1">
            <a:spLocks/>
          </p:cNvSpPr>
          <p:nvPr/>
        </p:nvSpPr>
        <p:spPr>
          <a:xfrm>
            <a:off x="609600" y="3764221"/>
            <a:ext cx="5715043" cy="1838548"/>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endParaRPr lang="en-US" sz="2800" b="0" dirty="0" smtClean="0">
              <a:latin typeface="American Typewriter" charset="0"/>
              <a:ea typeface="American Typewriter" charset="0"/>
              <a:cs typeface="American Typewriter" charset="0"/>
            </a:endParaRPr>
          </a:p>
          <a:p>
            <a:endParaRPr lang="en-US" sz="2800" dirty="0">
              <a:latin typeface="American Typewriter" charset="0"/>
              <a:ea typeface="American Typewriter" charset="0"/>
              <a:cs typeface="American Typewriter" charset="0"/>
            </a:endParaRPr>
          </a:p>
        </p:txBody>
      </p:sp>
      <p:sp>
        <p:nvSpPr>
          <p:cNvPr id="5" name="Content Placeholder 2"/>
          <p:cNvSpPr txBox="1">
            <a:spLocks/>
          </p:cNvSpPr>
          <p:nvPr/>
        </p:nvSpPr>
        <p:spPr>
          <a:xfrm>
            <a:off x="457199" y="1889525"/>
            <a:ext cx="8323227" cy="2220496"/>
          </a:xfrm>
          <a:prstGeom prst="rect">
            <a:avLst/>
          </a:prstGeom>
        </p:spPr>
        <p:txBody>
          <a:bodyPr vert="horz" lIns="91440" tIns="45720" rIns="91440" bIns="45720" rtlCol="0">
            <a:normAutofit fontScale="62500" lnSpcReduction="2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endParaRPr lang="en-US" sz="2800" b="0" dirty="0" smtClean="0">
              <a:latin typeface="American Typewriter" charset="0"/>
              <a:ea typeface="American Typewriter" charset="0"/>
              <a:cs typeface="American Typewriter" charset="0"/>
            </a:endParaRPr>
          </a:p>
          <a:p>
            <a:r>
              <a:rPr lang="en-US" sz="3800" b="0" dirty="0" smtClean="0">
                <a:latin typeface="American Typewriter" charset="0"/>
                <a:ea typeface="American Typewriter" charset="0"/>
                <a:cs typeface="American Typewriter" charset="0"/>
              </a:rPr>
              <a:t>Plug your information into the pattern:</a:t>
            </a:r>
          </a:p>
          <a:p>
            <a:endParaRPr lang="en-US" sz="2500" b="0" dirty="0" smtClean="0">
              <a:latin typeface="American Typewriter" charset="0"/>
              <a:ea typeface="American Typewriter" charset="0"/>
              <a:cs typeface="American Typewriter" charset="0"/>
            </a:endParaRPr>
          </a:p>
          <a:p>
            <a:pPr indent="-457200"/>
            <a:r>
              <a:rPr lang="en-US" sz="3800" b="0" dirty="0" smtClean="0">
                <a:solidFill>
                  <a:srgbClr val="FF0000"/>
                </a:solidFill>
                <a:latin typeface="American Typewriter" charset="0"/>
                <a:ea typeface="American Typewriter" charset="0"/>
                <a:cs typeface="American Typewriter" charset="0"/>
              </a:rPr>
              <a:t>Tucker, A. (2009, May). </a:t>
            </a:r>
            <a:r>
              <a:rPr lang="en-US" sz="3800" b="0" i="1" dirty="0" smtClean="0">
                <a:solidFill>
                  <a:srgbClr val="FF0000"/>
                </a:solidFill>
                <a:latin typeface="American Typewriter" charset="0"/>
                <a:ea typeface="American Typewriter" charset="0"/>
                <a:cs typeface="American Typewriter" charset="0"/>
              </a:rPr>
              <a:t>In search of the mysterious narwhal</a:t>
            </a:r>
            <a:r>
              <a:rPr lang="en-US" sz="3800" b="0" dirty="0" smtClean="0">
                <a:solidFill>
                  <a:srgbClr val="FF0000"/>
                </a:solidFill>
                <a:latin typeface="American Typewriter" charset="0"/>
                <a:ea typeface="American Typewriter" charset="0"/>
                <a:cs typeface="American Typewriter" charset="0"/>
              </a:rPr>
              <a:t>. </a:t>
            </a:r>
          </a:p>
          <a:p>
            <a:pPr indent="-457200"/>
            <a:r>
              <a:rPr lang="en-US" sz="3800" b="0" dirty="0">
                <a:solidFill>
                  <a:srgbClr val="FF0000"/>
                </a:solidFill>
                <a:latin typeface="American Typewriter" charset="0"/>
                <a:ea typeface="American Typewriter" charset="0"/>
                <a:cs typeface="American Typewriter" charset="0"/>
              </a:rPr>
              <a:t>	</a:t>
            </a:r>
            <a:r>
              <a:rPr lang="en-US" sz="3800" b="0" dirty="0" smtClean="0">
                <a:solidFill>
                  <a:srgbClr val="FF0000"/>
                </a:solidFill>
                <a:latin typeface="American Typewriter" charset="0"/>
                <a:ea typeface="American Typewriter" charset="0"/>
                <a:cs typeface="American Typewriter" charset="0"/>
              </a:rPr>
              <a:t>Retrieved </a:t>
            </a:r>
            <a:r>
              <a:rPr lang="en-US" sz="3800" b="0" dirty="0">
                <a:solidFill>
                  <a:srgbClr val="FF0000"/>
                </a:solidFill>
                <a:latin typeface="American Typewriter" charset="0"/>
                <a:ea typeface="American Typewriter" charset="0"/>
                <a:cs typeface="American Typewriter" charset="0"/>
              </a:rPr>
              <a:t>from https://</a:t>
            </a:r>
            <a:r>
              <a:rPr lang="en-US" sz="3800" b="0" dirty="0" smtClean="0">
                <a:solidFill>
                  <a:srgbClr val="FF0000"/>
                </a:solidFill>
                <a:latin typeface="American Typewriter" charset="0"/>
                <a:ea typeface="American Typewriter" charset="0"/>
                <a:cs typeface="American Typewriter" charset="0"/>
              </a:rPr>
              <a:t>www.smithsonianmag.com. </a:t>
            </a:r>
            <a:endParaRPr lang="en-US" sz="3800" b="0" dirty="0">
              <a:solidFill>
                <a:srgbClr val="FF0000"/>
              </a:solidFill>
              <a:latin typeface="American Typewriter" charset="0"/>
              <a:ea typeface="American Typewriter" charset="0"/>
              <a:cs typeface="American Typewriter" charset="0"/>
            </a:endParaRPr>
          </a:p>
          <a:p>
            <a:endParaRPr lang="en-US" sz="2800" b="0" dirty="0" smtClean="0">
              <a:latin typeface="American Typewriter" charset="0"/>
              <a:ea typeface="American Typewriter" charset="0"/>
              <a:cs typeface="American Typewriter" charset="0"/>
            </a:endParaRPr>
          </a:p>
          <a:p>
            <a:endParaRPr lang="en-US" sz="2800" dirty="0">
              <a:latin typeface="American Typewriter" charset="0"/>
              <a:ea typeface="American Typewriter" charset="0"/>
              <a:cs typeface="American Typewriter" charset="0"/>
            </a:endParaRPr>
          </a:p>
        </p:txBody>
      </p:sp>
      <p:sp>
        <p:nvSpPr>
          <p:cNvPr id="6" name="Content Placeholder 2"/>
          <p:cNvSpPr txBox="1">
            <a:spLocks/>
          </p:cNvSpPr>
          <p:nvPr/>
        </p:nvSpPr>
        <p:spPr>
          <a:xfrm>
            <a:off x="232142" y="4942950"/>
            <a:ext cx="8427575" cy="1867828"/>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endParaRPr lang="en-US" sz="2800" b="0" dirty="0" smtClean="0">
              <a:latin typeface="American Typewriter" charset="0"/>
              <a:ea typeface="American Typewriter" charset="0"/>
              <a:cs typeface="American Typewriter" charset="0"/>
            </a:endParaRPr>
          </a:p>
          <a:p>
            <a:endParaRPr lang="en-US" sz="2500" b="0" dirty="0" smtClean="0">
              <a:latin typeface="American Typewriter" charset="0"/>
              <a:ea typeface="American Typewriter" charset="0"/>
              <a:cs typeface="American Typewriter" charset="0"/>
            </a:endParaRPr>
          </a:p>
          <a:p>
            <a:endParaRPr lang="en-US" sz="2800" b="0" dirty="0" smtClean="0">
              <a:latin typeface="American Typewriter" charset="0"/>
              <a:ea typeface="American Typewriter" charset="0"/>
              <a:cs typeface="American Typewriter" charset="0"/>
            </a:endParaRPr>
          </a:p>
          <a:p>
            <a:endParaRPr lang="en-US" sz="28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2602453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8A1D9"/>
                </a:solidFill>
                <a:latin typeface="American Typewriter" charset="0"/>
                <a:ea typeface="American Typewriter" charset="0"/>
                <a:cs typeface="American Typewriter" charset="0"/>
              </a:rPr>
              <a:t>Library Resources</a:t>
            </a:r>
            <a:endParaRPr lang="en-US" dirty="0">
              <a:solidFill>
                <a:srgbClr val="08A1D9"/>
              </a:solidFill>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1454726" y="1672936"/>
            <a:ext cx="6622473" cy="4453227"/>
          </a:xfrm>
        </p:spPr>
        <p:txBody>
          <a:bodyPr>
            <a:normAutofit fontScale="92500" lnSpcReduction="10000"/>
          </a:bodyPr>
          <a:lstStyle/>
          <a:p>
            <a:pPr marL="342900" lvl="1" indent="-342900"/>
            <a:r>
              <a:rPr lang="en-US" sz="2400" dirty="0">
                <a:hlinkClick r:id="rId2"/>
              </a:rPr>
              <a:t>APA Reference Page Examples (</a:t>
            </a:r>
            <a:r>
              <a:rPr lang="en-US" sz="2400" dirty="0" smtClean="0">
                <a:hlinkClick r:id="rId2"/>
              </a:rPr>
              <a:t>PDF)</a:t>
            </a:r>
            <a:endParaRPr lang="en-US" sz="3600" dirty="0" smtClean="0"/>
          </a:p>
          <a:p>
            <a:pPr marL="342900" lvl="1" indent="-342900"/>
            <a:endParaRPr lang="en-US" sz="3600" dirty="0">
              <a:hlinkClick r:id="rId3"/>
            </a:endParaRPr>
          </a:p>
          <a:p>
            <a:pPr marL="342900" lvl="1" indent="-342900"/>
            <a:r>
              <a:rPr lang="en-US" sz="2400" dirty="0" smtClean="0">
                <a:hlinkClick r:id="rId3"/>
              </a:rPr>
              <a:t>In-text </a:t>
            </a:r>
            <a:r>
              <a:rPr lang="en-US" sz="2400" dirty="0">
                <a:hlinkClick r:id="rId3"/>
              </a:rPr>
              <a:t>Citation Quick Reference Guide (</a:t>
            </a:r>
            <a:r>
              <a:rPr lang="en-US" sz="2400" dirty="0" smtClean="0">
                <a:hlinkClick r:id="rId3"/>
              </a:rPr>
              <a:t>PDF)</a:t>
            </a:r>
            <a:endParaRPr lang="en-US" sz="2400" dirty="0" smtClean="0"/>
          </a:p>
          <a:p>
            <a:pPr marL="342900" lvl="1" indent="-342900"/>
            <a:endParaRPr lang="en-US" sz="2400" dirty="0">
              <a:hlinkClick r:id="rId4"/>
            </a:endParaRPr>
          </a:p>
          <a:p>
            <a:pPr marL="342900" lvl="1" indent="-342900"/>
            <a:r>
              <a:rPr lang="en-US" sz="2400" dirty="0" smtClean="0">
                <a:hlinkClick r:id="rId4"/>
              </a:rPr>
              <a:t>How </a:t>
            </a:r>
            <a:r>
              <a:rPr lang="en-US" sz="2400" dirty="0">
                <a:hlinkClick r:id="rId4"/>
              </a:rPr>
              <a:t>to Use the Cite Function in a Database (PDF</a:t>
            </a:r>
            <a:r>
              <a:rPr lang="en-US" sz="2400" dirty="0" smtClean="0">
                <a:hlinkClick r:id="rId4"/>
              </a:rPr>
              <a:t>)</a:t>
            </a:r>
            <a:endParaRPr lang="en-US" sz="2400" dirty="0" smtClean="0"/>
          </a:p>
          <a:p>
            <a:pPr marL="342900" lvl="1" indent="-342900"/>
            <a:endParaRPr lang="en-US" sz="2400" dirty="0"/>
          </a:p>
          <a:p>
            <a:r>
              <a:rPr lang="en-US" sz="2800" b="0" dirty="0" smtClean="0">
                <a:latin typeface="American Typewriter" charset="0"/>
                <a:ea typeface="American Typewriter" charset="0"/>
                <a:cs typeface="American Typewriter" charset="0"/>
              </a:rPr>
              <a:t>Purdue OWL!</a:t>
            </a:r>
          </a:p>
          <a:p>
            <a:endParaRPr lang="en-US" sz="2800" b="0" dirty="0">
              <a:latin typeface="American Typewriter" charset="0"/>
              <a:ea typeface="American Typewriter" charset="0"/>
              <a:cs typeface="American Typewriter" charset="0"/>
            </a:endParaRPr>
          </a:p>
          <a:p>
            <a:r>
              <a:rPr lang="en-US" sz="2800" b="0" dirty="0" smtClean="0">
                <a:latin typeface="American Typewriter" charset="0"/>
                <a:ea typeface="American Typewriter" charset="0"/>
                <a:cs typeface="American Typewriter" charset="0"/>
              </a:rPr>
              <a:t>NAU Librarians!</a:t>
            </a:r>
            <a:endParaRPr lang="en-US" sz="2800" b="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2399662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068" y="312234"/>
            <a:ext cx="6912000" cy="1212084"/>
          </a:xfrm>
        </p:spPr>
        <p:txBody>
          <a:bodyPr/>
          <a:lstStyle/>
          <a:p>
            <a:r>
              <a:rPr lang="en-US" dirty="0" smtClean="0">
                <a:solidFill>
                  <a:srgbClr val="08A1D9"/>
                </a:solidFill>
                <a:latin typeface="American Typewriter" charset="0"/>
                <a:ea typeface="American Typewriter" charset="0"/>
                <a:cs typeface="American Typewriter" charset="0"/>
              </a:rPr>
              <a:t>Extra Credit</a:t>
            </a:r>
            <a:endParaRPr lang="en-US" dirty="0">
              <a:solidFill>
                <a:srgbClr val="08A1D9"/>
              </a:solidFill>
              <a:latin typeface="American Typewriter" charset="0"/>
              <a:ea typeface="American Typewriter" charset="0"/>
              <a:cs typeface="American Typewriter" charset="0"/>
            </a:endParaRPr>
          </a:p>
        </p:txBody>
      </p:sp>
      <p:sp>
        <p:nvSpPr>
          <p:cNvPr id="4" name="Content Placeholder 3"/>
          <p:cNvSpPr>
            <a:spLocks noGrp="1"/>
          </p:cNvSpPr>
          <p:nvPr>
            <p:ph idx="1"/>
          </p:nvPr>
        </p:nvSpPr>
        <p:spPr>
          <a:xfrm>
            <a:off x="579863" y="1605776"/>
            <a:ext cx="8328205" cy="4520387"/>
          </a:xfrm>
        </p:spPr>
        <p:txBody>
          <a:bodyPr>
            <a:normAutofit fontScale="77500" lnSpcReduction="20000"/>
          </a:bodyPr>
          <a:lstStyle/>
          <a:p>
            <a:pPr marL="0" indent="0">
              <a:buNone/>
            </a:pPr>
            <a:r>
              <a:rPr lang="en-US" sz="4400" dirty="0">
                <a:cs typeface="Calibri Light"/>
              </a:rPr>
              <a:t>Proof of attendance is your quiz score!</a:t>
            </a:r>
            <a:br>
              <a:rPr lang="en-US" sz="4400" dirty="0">
                <a:cs typeface="Calibri Light"/>
              </a:rPr>
            </a:br>
            <a:r>
              <a:rPr lang="en-US" sz="4400" dirty="0">
                <a:cs typeface="Calibri Light"/>
              </a:rPr>
              <a:t/>
            </a:r>
            <a:br>
              <a:rPr lang="en-US" sz="4400" dirty="0">
                <a:cs typeface="Calibri Light"/>
              </a:rPr>
            </a:br>
            <a:r>
              <a:rPr lang="en-US" sz="4400" dirty="0">
                <a:cs typeface="Calibri Light"/>
              </a:rPr>
              <a:t>A link to the quiz will be email to you within the hour.  Check your spam folder!</a:t>
            </a:r>
            <a:br>
              <a:rPr lang="en-US" sz="4400" dirty="0">
                <a:cs typeface="Calibri Light"/>
              </a:rPr>
            </a:br>
            <a:r>
              <a:rPr lang="en-US" sz="4400" dirty="0">
                <a:cs typeface="Calibri Light"/>
              </a:rPr>
              <a:t/>
            </a:r>
            <a:br>
              <a:rPr lang="en-US" sz="4400" dirty="0">
                <a:cs typeface="Calibri Light"/>
              </a:rPr>
            </a:br>
            <a:r>
              <a:rPr lang="en-US" sz="4400" dirty="0" smtClean="0">
                <a:cs typeface="Calibri Light"/>
              </a:rPr>
              <a:t>Email your quiz results when you </a:t>
            </a:r>
            <a:r>
              <a:rPr lang="en-US" sz="4400" dirty="0" err="1" smtClean="0">
                <a:cs typeface="Calibri Light"/>
              </a:rPr>
              <a:t>ge</a:t>
            </a:r>
            <a:r>
              <a:rPr lang="en-US" sz="4400" dirty="0" smtClean="0">
                <a:cs typeface="Calibri Light"/>
              </a:rPr>
              <a:t> them to your instructor.</a:t>
            </a:r>
            <a:r>
              <a:rPr lang="en-US" sz="4400" dirty="0">
                <a:cs typeface="Calibri Light"/>
              </a:rPr>
              <a:t> They may offer extra credit. The library does not.</a:t>
            </a:r>
            <a:br>
              <a:rPr lang="en-US" sz="4400" dirty="0">
                <a:cs typeface="Calibri Light"/>
              </a:rPr>
            </a:br>
            <a:endParaRPr lang="en-US" sz="4400" dirty="0"/>
          </a:p>
        </p:txBody>
      </p:sp>
    </p:spTree>
    <p:extLst>
      <p:ext uri="{BB962C8B-B14F-4D97-AF65-F5344CB8AC3E}">
        <p14:creationId xmlns:p14="http://schemas.microsoft.com/office/powerpoint/2010/main" val="2016683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8A1D9"/>
                </a:solidFill>
                <a:latin typeface="American Typewriter" charset="0"/>
                <a:ea typeface="American Typewriter" charset="0"/>
                <a:cs typeface="American Typewriter" charset="0"/>
              </a:rPr>
              <a:t>Questions?</a:t>
            </a:r>
            <a:endParaRPr lang="en-US" dirty="0">
              <a:solidFill>
                <a:srgbClr val="08A1D9"/>
              </a:solidFill>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1159728" y="2133599"/>
            <a:ext cx="7984272" cy="3888059"/>
          </a:xfrm>
        </p:spPr>
        <p:txBody>
          <a:bodyPr>
            <a:normAutofit/>
          </a:bodyPr>
          <a:lstStyle/>
          <a:p>
            <a:r>
              <a:rPr lang="en-US" sz="2800" b="0" dirty="0" smtClean="0">
                <a:latin typeface="American Typewriter" charset="0"/>
                <a:ea typeface="American Typewriter" charset="0"/>
                <a:cs typeface="American Typewriter" charset="0"/>
              </a:rPr>
              <a:t>You can also contact Ask a Librarian for APA support!</a:t>
            </a:r>
          </a:p>
          <a:p>
            <a:pPr lvl="1"/>
            <a:r>
              <a:rPr lang="en-US" sz="2800" dirty="0" smtClean="0">
                <a:hlinkClick r:id="rId2"/>
              </a:rPr>
              <a:t>askalibrarian@national.libanswers.com</a:t>
            </a:r>
            <a:endParaRPr lang="en-US" sz="2800" dirty="0" smtClean="0"/>
          </a:p>
          <a:p>
            <a:pPr lvl="1"/>
            <a:endParaRPr lang="en-US" sz="2600" b="0" dirty="0" smtClean="0">
              <a:latin typeface="American Typewriter" charset="0"/>
              <a:ea typeface="American Typewriter" charset="0"/>
              <a:cs typeface="American Typewriter" charset="0"/>
            </a:endParaRPr>
          </a:p>
          <a:p>
            <a:r>
              <a:rPr lang="en-US" sz="2800" b="0" dirty="0" smtClean="0">
                <a:latin typeface="American Typewriter" charset="0"/>
                <a:ea typeface="American Typewriter" charset="0"/>
                <a:cs typeface="American Typewriter" charset="0"/>
              </a:rPr>
              <a:t>We’re here to help!!!!!</a:t>
            </a:r>
            <a:endParaRPr lang="en-US" sz="2800" b="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2739908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8A1D9"/>
                </a:solidFill>
                <a:latin typeface="American Typewriter" charset="0"/>
                <a:ea typeface="American Typewriter" charset="0"/>
                <a:cs typeface="American Typewriter" charset="0"/>
              </a:rPr>
              <a:t>WHAT AND WHY?</a:t>
            </a:r>
            <a:endParaRPr lang="en-US" dirty="0">
              <a:solidFill>
                <a:srgbClr val="08A1D9"/>
              </a:solidFill>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1215735" y="1264881"/>
            <a:ext cx="7419109" cy="4876145"/>
          </a:xfrm>
        </p:spPr>
        <p:txBody>
          <a:bodyPr>
            <a:noAutofit/>
          </a:bodyPr>
          <a:lstStyle/>
          <a:p>
            <a:endParaRPr lang="en-US" sz="2800" dirty="0" smtClean="0">
              <a:latin typeface="American Typewriter" charset="0"/>
              <a:ea typeface="American Typewriter" charset="0"/>
              <a:cs typeface="American Typewriter" charset="0"/>
            </a:endParaRPr>
          </a:p>
          <a:p>
            <a:r>
              <a:rPr lang="en-US" sz="2800" b="0" dirty="0" smtClean="0">
                <a:latin typeface="American Typewriter" charset="0"/>
                <a:ea typeface="American Typewriter" charset="0"/>
                <a:cs typeface="American Typewriter" charset="0"/>
              </a:rPr>
              <a:t>APA </a:t>
            </a:r>
            <a:r>
              <a:rPr lang="en-US" sz="2800" b="0" dirty="0">
                <a:latin typeface="American Typewriter" charset="0"/>
                <a:ea typeface="American Typewriter" charset="0"/>
                <a:cs typeface="American Typewriter" charset="0"/>
              </a:rPr>
              <a:t>=</a:t>
            </a:r>
            <a:r>
              <a:rPr lang="en-US" sz="2800" b="0" dirty="0" smtClean="0">
                <a:latin typeface="American Typewriter" charset="0"/>
                <a:ea typeface="American Typewriter" charset="0"/>
                <a:cs typeface="American Typewriter" charset="0"/>
              </a:rPr>
              <a:t> American Psychological Association (NOT </a:t>
            </a:r>
            <a:r>
              <a:rPr lang="en-US" sz="2800" b="0" dirty="0" smtClean="0">
                <a:solidFill>
                  <a:srgbClr val="FF0000"/>
                </a:solidFill>
                <a:latin typeface="American Typewriter" charset="0"/>
                <a:ea typeface="American Typewriter" charset="0"/>
                <a:cs typeface="American Typewriter" charset="0"/>
              </a:rPr>
              <a:t>A</a:t>
            </a:r>
            <a:r>
              <a:rPr lang="en-US" sz="2800" b="0" dirty="0" smtClean="0">
                <a:latin typeface="American Typewriter" charset="0"/>
                <a:ea typeface="American Typewriter" charset="0"/>
                <a:cs typeface="American Typewriter" charset="0"/>
              </a:rPr>
              <a:t>wful </a:t>
            </a:r>
            <a:r>
              <a:rPr lang="en-US" sz="2800" b="0" dirty="0" smtClean="0">
                <a:solidFill>
                  <a:srgbClr val="FF0000"/>
                </a:solidFill>
                <a:latin typeface="American Typewriter" charset="0"/>
                <a:ea typeface="American Typewriter" charset="0"/>
                <a:cs typeface="American Typewriter" charset="0"/>
              </a:rPr>
              <a:t>P</a:t>
            </a:r>
            <a:r>
              <a:rPr lang="en-US" sz="2800" b="0" dirty="0" smtClean="0">
                <a:latin typeface="American Typewriter" charset="0"/>
                <a:ea typeface="American Typewriter" charset="0"/>
                <a:cs typeface="American Typewriter" charset="0"/>
              </a:rPr>
              <a:t>ainful </a:t>
            </a:r>
            <a:r>
              <a:rPr lang="en-US" sz="2800" b="0" dirty="0" smtClean="0">
                <a:solidFill>
                  <a:srgbClr val="FF0000"/>
                </a:solidFill>
                <a:latin typeface="American Typewriter" charset="0"/>
                <a:ea typeface="American Typewriter" charset="0"/>
                <a:cs typeface="American Typewriter" charset="0"/>
              </a:rPr>
              <a:t>A</a:t>
            </a:r>
            <a:r>
              <a:rPr lang="en-US" sz="2800" b="0" dirty="0" smtClean="0">
                <a:latin typeface="American Typewriter" charset="0"/>
                <a:ea typeface="American Typewriter" charset="0"/>
                <a:cs typeface="American Typewriter" charset="0"/>
              </a:rPr>
              <a:t>nnoying)</a:t>
            </a:r>
          </a:p>
          <a:p>
            <a:endParaRPr lang="en-US" sz="2800" b="0" dirty="0" smtClean="0">
              <a:latin typeface="American Typewriter" charset="0"/>
              <a:ea typeface="American Typewriter" charset="0"/>
              <a:cs typeface="American Typewriter" charset="0"/>
            </a:endParaRPr>
          </a:p>
          <a:p>
            <a:r>
              <a:rPr lang="en-US" sz="2800" b="0" dirty="0" smtClean="0">
                <a:latin typeface="American Typewriter" charset="0"/>
                <a:ea typeface="American Typewriter" charset="0"/>
                <a:cs typeface="American Typewriter" charset="0"/>
              </a:rPr>
              <a:t>We use APA format to keep everyone’s papers consistent. That makes it easy for your instructors to know what to expect when reading a paper, and offers students the same path for how to format their paper and cite your sources.</a:t>
            </a:r>
            <a:endParaRPr lang="en-US" sz="2800" b="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285009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I Care?</a:t>
            </a:r>
            <a:endParaRPr lang="en-US" dirty="0"/>
          </a:p>
        </p:txBody>
      </p:sp>
      <p:sp>
        <p:nvSpPr>
          <p:cNvPr id="3" name="Content Placeholder 2"/>
          <p:cNvSpPr>
            <a:spLocks noGrp="1"/>
          </p:cNvSpPr>
          <p:nvPr>
            <p:ph idx="1"/>
          </p:nvPr>
        </p:nvSpPr>
        <p:spPr>
          <a:xfrm>
            <a:off x="457200" y="1828800"/>
            <a:ext cx="7620000" cy="4644736"/>
          </a:xfrm>
        </p:spPr>
        <p:txBody>
          <a:bodyPr>
            <a:normAutofit/>
          </a:bodyPr>
          <a:lstStyle/>
          <a:p>
            <a:pPr marL="114300" indent="0" algn="ctr">
              <a:buNone/>
            </a:pPr>
            <a:endParaRPr lang="en-US" sz="1600" dirty="0" smtClean="0">
              <a:solidFill>
                <a:srgbClr val="FF0000"/>
              </a:solidFill>
            </a:endParaRPr>
          </a:p>
          <a:p>
            <a:pPr marL="114300" indent="0" algn="ctr">
              <a:buNone/>
            </a:pPr>
            <a:r>
              <a:rPr lang="en-US" sz="6600" dirty="0" smtClean="0">
                <a:solidFill>
                  <a:srgbClr val="FF0000"/>
                </a:solidFill>
                <a:latin typeface="Aharoni" panose="02010803020104030203" pitchFamily="2" charset="-79"/>
                <a:cs typeface="Aharoni" panose="02010803020104030203" pitchFamily="2" charset="-79"/>
              </a:rPr>
              <a:t>PLAGIARISM</a:t>
            </a:r>
            <a:endParaRPr lang="en-US" sz="6600" dirty="0">
              <a:solidFill>
                <a:srgbClr val="FF0000"/>
              </a:solidFill>
              <a:latin typeface="Aharoni" panose="02010803020104030203" pitchFamily="2" charset="-79"/>
              <a:cs typeface="Aharoni" panose="02010803020104030203" pitchFamily="2" charset="-79"/>
            </a:endParaRPr>
          </a:p>
        </p:txBody>
      </p:sp>
      <p:sp>
        <p:nvSpPr>
          <p:cNvPr id="4" name="Rectangle 3"/>
          <p:cNvSpPr/>
          <p:nvPr/>
        </p:nvSpPr>
        <p:spPr>
          <a:xfrm>
            <a:off x="810490" y="3962400"/>
            <a:ext cx="8032174" cy="2308324"/>
          </a:xfrm>
          <a:prstGeom prst="rect">
            <a:avLst/>
          </a:prstGeom>
        </p:spPr>
        <p:txBody>
          <a:bodyPr wrap="square">
            <a:spAutoFit/>
          </a:bodyPr>
          <a:lstStyle/>
          <a:p>
            <a:pPr marL="411480" lvl="1" indent="0" algn="ctr">
              <a:buNone/>
            </a:pPr>
            <a:r>
              <a:rPr lang="en-US" altLang="en-US" sz="2400" dirty="0"/>
              <a:t>Any time you use the words or ideas of someone else to back up your thesis you have to cite it, so that the reader knows what parts of the paper are coming from you and what parts are coming from someone else</a:t>
            </a:r>
            <a:r>
              <a:rPr lang="en-US" altLang="en-US" sz="2400" dirty="0" smtClean="0"/>
              <a:t>. If you don’t cite correctly, you could be plagiarizing!</a:t>
            </a:r>
            <a:endParaRPr lang="en-US" altLang="en-US" sz="2400" dirty="0"/>
          </a:p>
        </p:txBody>
      </p:sp>
    </p:spTree>
    <p:extLst>
      <p:ext uri="{BB962C8B-B14F-4D97-AF65-F5344CB8AC3E}">
        <p14:creationId xmlns:p14="http://schemas.microsoft.com/office/powerpoint/2010/main" val="3928319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354291" cy="1371600"/>
          </a:xfrm>
        </p:spPr>
        <p:txBody>
          <a:bodyPr/>
          <a:lstStyle/>
          <a:p>
            <a:r>
              <a:rPr lang="en-US" dirty="0" smtClean="0">
                <a:solidFill>
                  <a:srgbClr val="08A1D9"/>
                </a:solidFill>
                <a:latin typeface="American Typewriter" charset="0"/>
                <a:ea typeface="American Typewriter" charset="0"/>
                <a:cs typeface="American Typewriter" charset="0"/>
              </a:rPr>
              <a:t>What does an APA paper look like?</a:t>
            </a:r>
            <a:endParaRPr lang="en-US" dirty="0">
              <a:solidFill>
                <a:srgbClr val="08A1D9"/>
              </a:solidFill>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1101436" y="1699677"/>
            <a:ext cx="7569746" cy="4373563"/>
          </a:xfrm>
        </p:spPr>
        <p:txBody>
          <a:bodyPr>
            <a:noAutofit/>
          </a:bodyPr>
          <a:lstStyle/>
          <a:p>
            <a:r>
              <a:rPr lang="en-US" sz="2400" b="0" dirty="0" smtClean="0">
                <a:latin typeface="American Typewriter" charset="0"/>
                <a:ea typeface="American Typewriter" charset="0"/>
                <a:cs typeface="American Typewriter" charset="0"/>
              </a:rPr>
              <a:t>APA calls for:</a:t>
            </a:r>
          </a:p>
          <a:p>
            <a:endParaRPr lang="en-US" sz="2400" b="0" dirty="0" smtClean="0">
              <a:latin typeface="American Typewriter" charset="0"/>
              <a:ea typeface="American Typewriter" charset="0"/>
              <a:cs typeface="American Typewriter" charset="0"/>
            </a:endParaRPr>
          </a:p>
          <a:p>
            <a:pPr marL="342900" indent="-342900">
              <a:buFont typeface="Arial"/>
              <a:buChar char="•"/>
            </a:pPr>
            <a:r>
              <a:rPr lang="en-US" sz="2400" b="0" dirty="0" smtClean="0">
                <a:latin typeface="American Typewriter" charset="0"/>
                <a:ea typeface="American Typewriter" charset="0"/>
                <a:cs typeface="American Typewriter" charset="0"/>
              </a:rPr>
              <a:t>12 </a:t>
            </a:r>
            <a:r>
              <a:rPr lang="en-US" sz="2400" b="0" dirty="0" err="1" smtClean="0">
                <a:latin typeface="American Typewriter" charset="0"/>
                <a:ea typeface="American Typewriter" charset="0"/>
                <a:cs typeface="American Typewriter" charset="0"/>
              </a:rPr>
              <a:t>pt</a:t>
            </a:r>
            <a:r>
              <a:rPr lang="en-US" sz="2400" b="0" dirty="0" smtClean="0">
                <a:latin typeface="American Typewriter" charset="0"/>
                <a:ea typeface="American Typewriter" charset="0"/>
                <a:cs typeface="American Typewriter" charset="0"/>
              </a:rPr>
              <a:t> Times New Roman font</a:t>
            </a:r>
          </a:p>
          <a:p>
            <a:pPr marL="342900" indent="-342900">
              <a:buFont typeface="Arial"/>
              <a:buChar char="•"/>
            </a:pPr>
            <a:r>
              <a:rPr lang="en-US" sz="2400" b="0" dirty="0" smtClean="0">
                <a:latin typeface="American Typewriter" charset="0"/>
                <a:ea typeface="American Typewriter" charset="0"/>
                <a:cs typeface="American Typewriter" charset="0"/>
              </a:rPr>
              <a:t>1 inch margins all around</a:t>
            </a:r>
          </a:p>
          <a:p>
            <a:pPr marL="342900" indent="-342900">
              <a:buFont typeface="Arial"/>
              <a:buChar char="•"/>
            </a:pPr>
            <a:r>
              <a:rPr lang="en-US" sz="2400" b="0" dirty="0" smtClean="0">
                <a:latin typeface="American Typewriter" charset="0"/>
                <a:ea typeface="American Typewriter" charset="0"/>
                <a:cs typeface="American Typewriter" charset="0"/>
              </a:rPr>
              <a:t>Double-spaced throughout</a:t>
            </a:r>
          </a:p>
          <a:p>
            <a:pPr marL="342900" indent="-342900">
              <a:buFont typeface="Arial"/>
              <a:buChar char="•"/>
            </a:pPr>
            <a:r>
              <a:rPr lang="en-US" sz="2400" b="0" dirty="0" smtClean="0">
                <a:latin typeface="American Typewriter" charset="0"/>
                <a:ea typeface="American Typewriter" charset="0"/>
                <a:cs typeface="American Typewriter" charset="0"/>
              </a:rPr>
              <a:t>Page header on top left of each page</a:t>
            </a:r>
          </a:p>
          <a:p>
            <a:pPr marL="342900" indent="-342900">
              <a:buFont typeface="Arial"/>
              <a:buChar char="•"/>
            </a:pPr>
            <a:r>
              <a:rPr lang="en-US" sz="2400" b="0" dirty="0" smtClean="0">
                <a:latin typeface="American Typewriter" charset="0"/>
                <a:ea typeface="American Typewriter" charset="0"/>
                <a:cs typeface="American Typewriter" charset="0"/>
              </a:rPr>
              <a:t>Page numbers on the top right</a:t>
            </a:r>
          </a:p>
          <a:p>
            <a:pPr marL="342900" indent="-342900">
              <a:buFont typeface="Arial"/>
              <a:buChar char="•"/>
            </a:pPr>
            <a:endParaRPr lang="en-US" sz="2400" dirty="0">
              <a:latin typeface="American Typewriter" charset="0"/>
              <a:ea typeface="American Typewriter" charset="0"/>
              <a:cs typeface="American Typewriter" charset="0"/>
            </a:endParaRPr>
          </a:p>
          <a:p>
            <a:pPr marL="342900" indent="-342900">
              <a:buFont typeface="Arial"/>
              <a:buChar char="•"/>
            </a:pPr>
            <a:endParaRPr lang="en-US" sz="2400" b="0" dirty="0" smtClean="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751061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8A1D9"/>
                </a:solidFill>
                <a:latin typeface="American Typewriter" charset="0"/>
                <a:ea typeface="American Typewriter" charset="0"/>
                <a:cs typeface="American Typewriter" charset="0"/>
              </a:rPr>
              <a:t>What does an APA paper look like?</a:t>
            </a:r>
            <a:endParaRPr lang="en-US" dirty="0">
              <a:solidFill>
                <a:srgbClr val="08A1D9"/>
              </a:solidFill>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457200" y="1699677"/>
            <a:ext cx="8213982" cy="4373563"/>
          </a:xfrm>
        </p:spPr>
        <p:txBody>
          <a:bodyPr>
            <a:noAutofit/>
          </a:bodyPr>
          <a:lstStyle/>
          <a:p>
            <a:r>
              <a:rPr lang="en-US" sz="2400" b="0" dirty="0" smtClean="0">
                <a:latin typeface="American Typewriter" charset="0"/>
                <a:ea typeface="American Typewriter" charset="0"/>
                <a:cs typeface="American Typewriter" charset="0"/>
              </a:rPr>
              <a:t>Papers typically have four sections:</a:t>
            </a:r>
          </a:p>
          <a:p>
            <a:endParaRPr lang="en-US" sz="1400" b="0" dirty="0">
              <a:latin typeface="American Typewriter" charset="0"/>
              <a:ea typeface="American Typewriter" charset="0"/>
              <a:cs typeface="American Typewriter" charset="0"/>
            </a:endParaRPr>
          </a:p>
          <a:p>
            <a:pPr marL="457200" indent="-457200">
              <a:buAutoNum type="arabicParenR"/>
            </a:pPr>
            <a:r>
              <a:rPr lang="en-US" sz="2400" b="0" dirty="0" smtClean="0">
                <a:latin typeface="American Typewriter" charset="0"/>
                <a:ea typeface="American Typewriter" charset="0"/>
                <a:cs typeface="American Typewriter" charset="0"/>
              </a:rPr>
              <a:t>Title Page</a:t>
            </a:r>
          </a:p>
          <a:p>
            <a:pPr marL="457200" indent="-457200">
              <a:buAutoNum type="arabicParenR"/>
            </a:pPr>
            <a:r>
              <a:rPr lang="en-US" sz="2400" b="0" dirty="0" smtClean="0">
                <a:latin typeface="American Typewriter" charset="0"/>
                <a:ea typeface="American Typewriter" charset="0"/>
                <a:cs typeface="American Typewriter" charset="0"/>
              </a:rPr>
              <a:t>Abstract</a:t>
            </a:r>
          </a:p>
          <a:p>
            <a:pPr marL="457200" indent="-457200">
              <a:buAutoNum type="arabicParenR"/>
            </a:pPr>
            <a:r>
              <a:rPr lang="en-US" sz="2400" b="0" dirty="0" smtClean="0">
                <a:latin typeface="American Typewriter" charset="0"/>
                <a:ea typeface="American Typewriter" charset="0"/>
                <a:cs typeface="American Typewriter" charset="0"/>
              </a:rPr>
              <a:t>Body of Paper</a:t>
            </a:r>
          </a:p>
          <a:p>
            <a:pPr marL="457200" indent="-457200">
              <a:buAutoNum type="arabicParenR"/>
            </a:pPr>
            <a:r>
              <a:rPr lang="en-US" sz="2400" b="0" dirty="0" smtClean="0">
                <a:latin typeface="American Typewriter" charset="0"/>
                <a:ea typeface="American Typewriter" charset="0"/>
                <a:cs typeface="American Typewriter" charset="0"/>
              </a:rPr>
              <a:t>References Page</a:t>
            </a:r>
          </a:p>
          <a:p>
            <a:endParaRPr lang="en-US" sz="1400" b="0" dirty="0">
              <a:latin typeface="American Typewriter" charset="0"/>
              <a:ea typeface="American Typewriter" charset="0"/>
              <a:cs typeface="American Typewriter" charset="0"/>
            </a:endParaRPr>
          </a:p>
          <a:p>
            <a:r>
              <a:rPr lang="en-US" sz="2400" b="0" dirty="0" smtClean="0">
                <a:latin typeface="American Typewriter" charset="0"/>
                <a:ea typeface="American Typewriter" charset="0"/>
                <a:cs typeface="American Typewriter" charset="0"/>
              </a:rPr>
              <a:t>Your papers should include each of these sections, unless your instructor has said no abstract necessary</a:t>
            </a:r>
            <a:r>
              <a:rPr lang="en-US" sz="2400" dirty="0" smtClean="0">
                <a:latin typeface="American Typewriter" charset="0"/>
                <a:ea typeface="American Typewriter" charset="0"/>
                <a:cs typeface="American Typewriter" charset="0"/>
              </a:rPr>
              <a:t>.</a:t>
            </a:r>
            <a:endParaRPr lang="en-US" sz="24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3543674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8A1D9"/>
                </a:solidFill>
                <a:latin typeface="American Typewriter" charset="0"/>
                <a:ea typeface="American Typewriter" charset="0"/>
                <a:cs typeface="American Typewriter" charset="0"/>
              </a:rPr>
              <a:t>Title Page</a:t>
            </a:r>
            <a:endParaRPr lang="en-US" dirty="0">
              <a:solidFill>
                <a:srgbClr val="08A1D9"/>
              </a:solidFill>
              <a:latin typeface="American Typewriter" charset="0"/>
              <a:ea typeface="American Typewriter" charset="0"/>
              <a:cs typeface="American Typewriter" charset="0"/>
            </a:endParaRPr>
          </a:p>
        </p:txBody>
      </p:sp>
      <p:sp>
        <p:nvSpPr>
          <p:cNvPr id="3" name="Content Placeholder 2"/>
          <p:cNvSpPr>
            <a:spLocks noGrp="1"/>
          </p:cNvSpPr>
          <p:nvPr>
            <p:ph idx="1"/>
          </p:nvPr>
        </p:nvSpPr>
        <p:spPr/>
        <p:txBody>
          <a:bodyPr/>
          <a:lstStyle/>
          <a:p>
            <a:endParaRPr lang="en-US" dirty="0">
              <a:latin typeface="American Typewriter" charset="0"/>
              <a:ea typeface="American Typewriter" charset="0"/>
              <a:cs typeface="American Typewriter" charset="0"/>
            </a:endParaRPr>
          </a:p>
          <a:p>
            <a:r>
              <a:rPr lang="en-US" sz="3600" b="0" dirty="0" smtClean="0">
                <a:latin typeface="American Typewriter" charset="0"/>
                <a:ea typeface="American Typewriter" charset="0"/>
                <a:cs typeface="American Typewriter" charset="0"/>
              </a:rPr>
              <a:t>No bold font, no italics, no images. Your title page should not look exciting (unless you’ve given your paper an exciting title). </a:t>
            </a:r>
            <a:endParaRPr lang="en-US" sz="3600" b="0" dirty="0">
              <a:latin typeface="American Typewriter" charset="0"/>
              <a:ea typeface="American Typewriter" charset="0"/>
              <a:cs typeface="American Typewriter" charset="0"/>
            </a:endParaRPr>
          </a:p>
          <a:p>
            <a:endParaRPr lang="en-US"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3557053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8A1D9"/>
                </a:solidFill>
                <a:latin typeface="American Typewriter" charset="0"/>
                <a:ea typeface="American Typewriter" charset="0"/>
                <a:cs typeface="American Typewriter" charset="0"/>
              </a:rPr>
              <a:t>Abstract</a:t>
            </a:r>
            <a:endParaRPr lang="en-US" dirty="0">
              <a:solidFill>
                <a:srgbClr val="08A1D9"/>
              </a:solidFill>
              <a:latin typeface="American Typewriter" charset="0"/>
              <a:ea typeface="American Typewriter" charset="0"/>
              <a:cs typeface="American Typewriter" charset="0"/>
            </a:endParaRPr>
          </a:p>
        </p:txBody>
      </p:sp>
      <p:sp>
        <p:nvSpPr>
          <p:cNvPr id="3" name="Content Placeholder 2"/>
          <p:cNvSpPr>
            <a:spLocks noGrp="1"/>
          </p:cNvSpPr>
          <p:nvPr>
            <p:ph idx="1"/>
          </p:nvPr>
        </p:nvSpPr>
        <p:spPr/>
        <p:txBody>
          <a:bodyPr>
            <a:normAutofit/>
          </a:bodyPr>
          <a:lstStyle/>
          <a:p>
            <a:r>
              <a:rPr lang="en-US" sz="2800" b="0" dirty="0" smtClean="0">
                <a:latin typeface="American Typewriter" charset="0"/>
                <a:ea typeface="American Typewriter" charset="0"/>
                <a:cs typeface="American Typewriter" charset="0"/>
              </a:rPr>
              <a:t>This is a brief summary of your paper, typically about 150 words.  Note – the word Abstract is not in bold. Or italicized. Or in a different font. </a:t>
            </a:r>
          </a:p>
          <a:p>
            <a:endParaRPr lang="en-US" sz="2800" b="0" dirty="0">
              <a:latin typeface="American Typewriter" charset="0"/>
              <a:ea typeface="American Typewriter" charset="0"/>
              <a:cs typeface="American Typewriter" charset="0"/>
            </a:endParaRPr>
          </a:p>
          <a:p>
            <a:r>
              <a:rPr lang="en-US" sz="2800" b="0" dirty="0" smtClean="0">
                <a:latin typeface="American Typewriter" charset="0"/>
                <a:ea typeface="American Typewriter" charset="0"/>
                <a:cs typeface="American Typewriter" charset="0"/>
              </a:rPr>
              <a:t>Do not just copy and paste your intro paragraph and use that as an abstract. </a:t>
            </a:r>
            <a:r>
              <a:rPr lang="en-US" sz="2800" b="0" dirty="0" smtClean="0">
                <a:latin typeface="American Typewriter" charset="0"/>
                <a:ea typeface="American Typewriter" charset="0"/>
                <a:cs typeface="American Typewriter" charset="0"/>
                <a:sym typeface="Wingdings"/>
              </a:rPr>
              <a:t></a:t>
            </a:r>
            <a:endParaRPr lang="en-US" sz="2800" b="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1458475654"/>
      </p:ext>
    </p:extLst>
  </p:cSld>
  <p:clrMapOvr>
    <a:masterClrMapping/>
  </p:clrMapOvr>
</p:sld>
</file>

<file path=ppt/theme/theme1.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5010</TotalTime>
  <Words>1966</Words>
  <Application>Microsoft Office PowerPoint</Application>
  <PresentationFormat>On-screen Show (4:3)</PresentationFormat>
  <Paragraphs>261</Paragraphs>
  <Slides>37</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Aharoni</vt:lpstr>
      <vt:lpstr>American Typewriter</vt:lpstr>
      <vt:lpstr>Arial</vt:lpstr>
      <vt:lpstr>Calibri</vt:lpstr>
      <vt:lpstr>Calibri Light</vt:lpstr>
      <vt:lpstr>Century Gothic</vt:lpstr>
      <vt:lpstr>Comic Sans MS</vt:lpstr>
      <vt:lpstr>Wingdings</vt:lpstr>
      <vt:lpstr>Wingdings 3</vt:lpstr>
      <vt:lpstr>Wisp</vt:lpstr>
      <vt:lpstr>APA Made easy(er)</vt:lpstr>
      <vt:lpstr>What we will be covering</vt:lpstr>
      <vt:lpstr>Library Resources</vt:lpstr>
      <vt:lpstr>WHAT AND WHY?</vt:lpstr>
      <vt:lpstr>Why Should I Care?</vt:lpstr>
      <vt:lpstr>What does an APA paper look like?</vt:lpstr>
      <vt:lpstr>What does an APA paper look like?</vt:lpstr>
      <vt:lpstr>Title Page</vt:lpstr>
      <vt:lpstr>Abstract</vt:lpstr>
      <vt:lpstr>Body of paper</vt:lpstr>
      <vt:lpstr>Library Tools to Help </vt:lpstr>
      <vt:lpstr>PowerPoint Presentation</vt:lpstr>
      <vt:lpstr>Body of paper: In-Text citations</vt:lpstr>
      <vt:lpstr>Body of paper: In-Text citations</vt:lpstr>
      <vt:lpstr>Body of paper: In-Text citations</vt:lpstr>
      <vt:lpstr>Body of paper: In-Text citations</vt:lpstr>
      <vt:lpstr>Body of paper: In-Text citations</vt:lpstr>
      <vt:lpstr>Body of paper: In-Text citations</vt:lpstr>
      <vt:lpstr>Body of paper: In-Text citations </vt:lpstr>
      <vt:lpstr>Body of paper: In-Text citations</vt:lpstr>
      <vt:lpstr>Reference Page</vt:lpstr>
      <vt:lpstr>Reference Page</vt:lpstr>
      <vt:lpstr>Reference Page Example</vt:lpstr>
      <vt:lpstr>Reference Page</vt:lpstr>
      <vt:lpstr>Reference Page</vt:lpstr>
      <vt:lpstr>References - Author</vt:lpstr>
      <vt:lpstr>References – When it was published</vt:lpstr>
      <vt:lpstr>References – Title</vt:lpstr>
      <vt:lpstr>References – Where it came from</vt:lpstr>
      <vt:lpstr>Library Resources</vt:lpstr>
      <vt:lpstr>References –    LET’s put ONE together, together!</vt:lpstr>
      <vt:lpstr>References –    LET’s put ONE together, together!</vt:lpstr>
      <vt:lpstr>References – LET’s put ONE together,   together!</vt:lpstr>
      <vt:lpstr>References – LET’s put ONE together,   together!</vt:lpstr>
      <vt:lpstr>Library Resources</vt:lpstr>
      <vt:lpstr>Extra Credit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Made easy(er)</dc:title>
  <dc:creator>Sarah Stohr</dc:creator>
  <cp:lastModifiedBy>Preeti Gupton</cp:lastModifiedBy>
  <cp:revision>42</cp:revision>
  <dcterms:created xsi:type="dcterms:W3CDTF">2017-07-05T17:48:19Z</dcterms:created>
  <dcterms:modified xsi:type="dcterms:W3CDTF">2019-01-15T22:27:44Z</dcterms:modified>
</cp:coreProperties>
</file>